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344" r:id="rId2"/>
    <p:sldId id="353" r:id="rId3"/>
    <p:sldId id="360" r:id="rId4"/>
    <p:sldId id="357" r:id="rId5"/>
    <p:sldId id="355" r:id="rId6"/>
    <p:sldId id="367" r:id="rId7"/>
    <p:sldId id="361" r:id="rId8"/>
    <p:sldId id="362" r:id="rId9"/>
    <p:sldId id="258" r:id="rId10"/>
    <p:sldId id="259" r:id="rId11"/>
    <p:sldId id="260" r:id="rId12"/>
    <p:sldId id="272" r:id="rId13"/>
    <p:sldId id="271" r:id="rId14"/>
    <p:sldId id="261" r:id="rId15"/>
    <p:sldId id="351" r:id="rId16"/>
    <p:sldId id="324" r:id="rId17"/>
    <p:sldId id="268" r:id="rId18"/>
    <p:sldId id="262" r:id="rId19"/>
    <p:sldId id="266" r:id="rId20"/>
    <p:sldId id="263" r:id="rId21"/>
    <p:sldId id="325" r:id="rId22"/>
    <p:sldId id="269" r:id="rId23"/>
    <p:sldId id="345" r:id="rId24"/>
    <p:sldId id="270" r:id="rId25"/>
    <p:sldId id="264" r:id="rId26"/>
    <p:sldId id="265" r:id="rId27"/>
    <p:sldId id="349" r:id="rId28"/>
    <p:sldId id="257" r:id="rId29"/>
    <p:sldId id="323" r:id="rId30"/>
    <p:sldId id="326" r:id="rId31"/>
    <p:sldId id="328" r:id="rId32"/>
    <p:sldId id="330" r:id="rId33"/>
    <p:sldId id="329" r:id="rId34"/>
    <p:sldId id="331" r:id="rId35"/>
    <p:sldId id="332" r:id="rId36"/>
    <p:sldId id="333" r:id="rId37"/>
    <p:sldId id="334" r:id="rId38"/>
    <p:sldId id="335" r:id="rId39"/>
    <p:sldId id="336" r:id="rId40"/>
    <p:sldId id="364" r:id="rId41"/>
    <p:sldId id="339" r:id="rId42"/>
    <p:sldId id="365" r:id="rId43"/>
    <p:sldId id="337" r:id="rId44"/>
    <p:sldId id="338" r:id="rId45"/>
    <p:sldId id="352" r:id="rId46"/>
    <p:sldId id="363" r:id="rId47"/>
    <p:sldId id="340" r:id="rId48"/>
    <p:sldId id="341" r:id="rId49"/>
    <p:sldId id="342" r:id="rId50"/>
    <p:sldId id="343" r:id="rId51"/>
    <p:sldId id="346" r:id="rId52"/>
    <p:sldId id="347" r:id="rId53"/>
    <p:sldId id="358" r:id="rId54"/>
    <p:sldId id="348" r:id="rId55"/>
    <p:sldId id="356" r:id="rId56"/>
    <p:sldId id="359" r:id="rId57"/>
    <p:sldId id="350" r:id="rId58"/>
    <p:sldId id="36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0"/>
    <p:restoredTop sz="83311"/>
  </p:normalViewPr>
  <p:slideViewPr>
    <p:cSldViewPr snapToGrid="0" snapToObjects="1">
      <p:cViewPr varScale="1">
        <p:scale>
          <a:sx n="62" d="100"/>
          <a:sy n="62" d="100"/>
        </p:scale>
        <p:origin x="6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1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9A56F-0DDC-6846-A338-85AED4C6B17A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CB8DD-0CB4-0D41-A3AF-F4B5F0982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9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CB8DD-0CB4-0D41-A3AF-F4B5F09825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5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resources: Water, electricity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CB8DD-0CB4-0D41-A3AF-F4B5F09825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68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CB8DD-0CB4-0D41-A3AF-F4B5F09825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24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5374-6985-AB41-815A-8C9F2BABE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FCF20-C43B-E440-A227-D88A1B404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9E7D1-C9F6-D64F-944B-48A9EC2D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09B75-780B-D143-8CBF-5B484F9D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E0A8D-CFDE-944F-9524-E8326004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9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3B2F3-564E-C54B-9723-227FB63B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9DBE3-0477-124A-B333-695CA003B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9BA54-D5D1-274E-A039-592F3658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B415A-1FDE-EE40-A825-CB78303D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9AB2-CB21-EB45-9BBB-0A2A952C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7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FA722F-5101-724E-A1D1-2C5633F92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CB46B-E160-E948-B89E-647CC9986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5E23B-CA94-4245-B89E-70AEE8AB6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8F380-081C-0F48-9565-08BFDCDD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D7965-994D-7844-BD7D-4357311B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0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2B2C-5F1C-AC4D-AE9D-9CCB0E23F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6A87-571D-214B-8021-80ED3381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9506C-3BC5-7947-9D21-42ECF0025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892C5-0397-054C-9EDC-21C2950D6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1A3-AFDF-7846-A925-665DB45A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ADF3-AC9A-2741-BFF2-904F082A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CEA36-15D1-314A-A981-19D847DC7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C2409-76D9-BF40-AF8A-F37C1C24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67C7D-C288-3A40-A50F-BC042687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00D58-9AF8-1F45-AC1F-4FD2E0FC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2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4D25-2DE0-7947-9B57-756E1BB30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679F7-796F-5C40-B4E0-C462B9C77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66506-91F1-8F40-B4C2-79B358EF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B08DB-DEAF-CD47-AB37-B7CBD6CF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0CAE9-D29A-A644-ACA3-9B1BD674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EFF0A-89C4-AF4F-9F1C-05FC7951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1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D4E1-6827-2E4B-9DF6-7EA530ED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F3B08-6024-564A-A2A2-321BEFB0F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BE690-F4CD-5746-AD94-773FAD21E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475C9-D461-F347-960A-FB43F1D03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A6A99-A779-CE43-90A9-BA0CFD253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755E38-B45E-7042-9C1E-BF7A84AF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7A91DF-9EC0-A94A-897A-7D1720D8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57C59-592B-4141-B643-00560395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3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2DB23-12CF-4F4C-B116-D6BA6717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D5572-41C3-5140-A67A-CD0A5F5C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B7897-46AB-5346-9BD6-044862879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0C7EB-0B6C-9A47-90CA-742D6521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9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304F2-2ACC-6943-88E1-78D61B1C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F5E22-720F-174D-A02C-788CA92F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C495D-64B9-1F4F-A89B-62C1C42B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3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8027-EE75-3A4B-900D-E0E0A66A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8D71-94D0-6C41-9786-81F687E03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5A0F1-C74B-4E47-9145-D9F38970F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472DE-71D2-C945-BCAE-C26A36E1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BA5A2-1FE4-2748-B2B5-F28914C5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558EC-9C7A-ED4F-B4EE-4CF7520E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2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5188-4723-C646-8236-3868AC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454A4D-A97E-204E-8877-5F92274AB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B97FB-DE6F-C94E-AF28-428602197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6017A-BADA-0748-BA58-A9240C768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05A38-2885-DE45-96E3-4E151697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A1A21-C5C7-2C49-8E69-44795740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7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C39C8-232F-2041-8D7C-75F23072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2A572-A8A7-8D43-B5DB-EFBCF0AAB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DBAE3-4747-FA43-A328-D17600DD3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F751B-8DEB-0149-AA47-3B188852C6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2813F-6021-DB4F-8319-9605882FE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1346-91FA-7744-B50E-BCFE671C0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8D8FA-3D10-F54C-89B4-6E041007E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8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9/03/10/technology/internet-cables-ocean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vP5d16wEp0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tfish/pybatfish/blob/master/jupyter_notebooks/networks/example/configs/as1border2.cf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tainernetworking/cni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7B522-CAC6-CC43-8A0E-96F03DEFB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126894" cy="1754401"/>
          </a:xfrm>
        </p:spPr>
        <p:txBody>
          <a:bodyPr>
            <a:normAutofit/>
          </a:bodyPr>
          <a:lstStyle/>
          <a:p>
            <a:r>
              <a:rPr lang="en-US" dirty="0" smtClean="0"/>
              <a:t>Virtual Networks: VPNs, VLANs and </a:t>
            </a:r>
            <a:r>
              <a:rPr lang="en-US" dirty="0" smtClean="0"/>
              <a:t>Application Level Networks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D35093D-7C9B-7C41-A219-59247B5F0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Based on slides by </a:t>
            </a:r>
            <a:r>
              <a:rPr lang="en-US" dirty="0" err="1" smtClean="0"/>
              <a:t>Ratul</a:t>
            </a:r>
            <a:r>
              <a:rPr lang="en-US" dirty="0" smtClean="0"/>
              <a:t> Mahajan at UW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87C95953-BCD4-9C49-B6B2-363FBA4B3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3" t="10725" r="4370"/>
          <a:stretch/>
        </p:blipFill>
        <p:spPr>
          <a:xfrm>
            <a:off x="1" y="-20292"/>
            <a:ext cx="12192000" cy="6075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6AAEA-6A60-B641-8648-BA4857F21657}"/>
              </a:ext>
            </a:extLst>
          </p:cNvPr>
          <p:cNvSpPr txBox="1"/>
          <p:nvPr/>
        </p:nvSpPr>
        <p:spPr>
          <a:xfrm>
            <a:off x="4430110" y="6169574"/>
            <a:ext cx="333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from 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76082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CF24-C4FB-9D46-8388-7D3E71FB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HUGE data centers (DCN)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432FF-C74A-A341-B64E-0E352E1CC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278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Thousands of routers</a:t>
            </a:r>
          </a:p>
          <a:p>
            <a:pPr lvl="1"/>
            <a:r>
              <a:rPr lang="en-US" dirty="0"/>
              <a:t>Hundreds of thousands of servers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4400" dirty="0"/>
              <a:t>Connected by massive pipes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327F53A-F850-6793-BC71-D65D1FD8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12" y="3795585"/>
            <a:ext cx="9854381" cy="2075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449A3C-A4D1-2CE0-667C-8BFDF145FF54}"/>
              </a:ext>
            </a:extLst>
          </p:cNvPr>
          <p:cNvSpPr/>
          <p:nvPr/>
        </p:nvSpPr>
        <p:spPr>
          <a:xfrm>
            <a:off x="1499419" y="5870664"/>
            <a:ext cx="985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https://www.nytimes.com/interactive/2019/03/10/technology/internet-cables-oceans.html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18B5-21BD-EA4A-8489-71E1E356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Oregon DC</a:t>
            </a:r>
          </a:p>
        </p:txBody>
      </p:sp>
      <p:pic>
        <p:nvPicPr>
          <p:cNvPr id="5" name="Picture 4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F2383597-0FAB-334C-9AC7-918F5A0E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529326"/>
            <a:ext cx="8128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FEAB-A999-F148-BEC3-8117AA29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Google DC</a:t>
            </a:r>
          </a:p>
        </p:txBody>
      </p:sp>
      <p:pic>
        <p:nvPicPr>
          <p:cNvPr id="5" name="Online Media 4" descr="Explore a Google data center with Street View">
            <a:hlinkClick r:id="" action="ppaction://media"/>
            <a:extLst>
              <a:ext uri="{FF2B5EF4-FFF2-40B4-BE49-F238E27FC236}">
                <a16:creationId xmlns:a16="http://schemas.microsoft.com/office/drawing/2014/main" id="{14C3B069-DC37-AF4F-982A-BF2945DB98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42137" y="1690688"/>
            <a:ext cx="853722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9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9302-A360-054C-B88E-6D1E003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DCN topologies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F3D9-EC6F-A14E-B661-EAA36E748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iron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Commodity switches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F7D6FE3-E966-8142-B46D-D308D1514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" r="17358"/>
          <a:stretch/>
        </p:blipFill>
        <p:spPr>
          <a:xfrm>
            <a:off x="6612192" y="2936965"/>
            <a:ext cx="5213552" cy="27231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EAC4A-76B4-1643-969E-0B38ACB70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4" r="5455"/>
          <a:stretch/>
        </p:blipFill>
        <p:spPr>
          <a:xfrm>
            <a:off x="383458" y="2944658"/>
            <a:ext cx="5948516" cy="2678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769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00C2-5FBB-AF44-BFD8-FD7CD94B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may look like either of these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EED38-89B8-2549-ABA2-1BC2F0E8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3" y="2323598"/>
            <a:ext cx="4595619" cy="3060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621E0-BB3F-9746-883A-C61E38160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994" y="2006331"/>
            <a:ext cx="2995735" cy="398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6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9302-A360-054C-B88E-6D1E003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DCN topologies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F3D9-EC6F-A14E-B661-EAA36E748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iron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Commodity switches</a:t>
            </a:r>
          </a:p>
          <a:p>
            <a:r>
              <a:rPr lang="en-US" dirty="0"/>
              <a:t>1 Gbps </a:t>
            </a:r>
            <a:r>
              <a:rPr lang="en-US" dirty="0">
                <a:sym typeface="Wingdings" pitchFamily="2" charset="2"/>
              </a:rPr>
              <a:t> 10 Gbps  40 Gbps  100 Gbps -&gt; 400 Gbps (soon)</a:t>
            </a:r>
          </a:p>
          <a:p>
            <a:r>
              <a:rPr lang="en-US" dirty="0">
                <a:sym typeface="Wingdings" pitchFamily="2" charset="2"/>
              </a:rPr>
              <a:t>Copper  Fiber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5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9302-A360-054C-B88E-6D1E003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Oversubscription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F3D9-EC6F-A14E-B661-EAA36E748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 of bisection bandwidth across layers of hierarchy</a:t>
            </a:r>
          </a:p>
          <a:p>
            <a:r>
              <a:rPr lang="en-US" dirty="0"/>
              <a:t>Key design parameter that trades-off cost and performance</a:t>
            </a:r>
          </a:p>
          <a:p>
            <a:pPr lvl="1"/>
            <a:r>
              <a:rPr lang="en-US" dirty="0"/>
              <a:t>Higher oversubscription = lower cost but higher chance of congestion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6E006C0-1B69-454A-9A63-70BE7FD1E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" r="17358"/>
          <a:stretch/>
        </p:blipFill>
        <p:spPr>
          <a:xfrm>
            <a:off x="2722472" y="3502742"/>
            <a:ext cx="5519412" cy="2882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717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BE8A-977E-E14C-A131-42549BD2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DCN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32734-22E8-E245-BC1F-DFF1A445F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Spanning tree (L2) </a:t>
            </a:r>
            <a:r>
              <a:rPr lang="en-US" dirty="0">
                <a:sym typeface="Wingdings" pitchFamily="2" charset="2"/>
              </a:rPr>
              <a:t> OSPF/ISIS  BGP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Each router acts as its own autonomous system (AS)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5497-BB56-174C-8650-FA946D45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61350-A16C-5E4A-8AF2-070406F3B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Standardization – minimize “snowflakes”</a:t>
            </a:r>
          </a:p>
          <a:p>
            <a:endParaRPr lang="en-US" dirty="0"/>
          </a:p>
          <a:p>
            <a:r>
              <a:rPr lang="en-US" dirty="0"/>
              <a:t>Automation and validation – minimize “fat fingering”</a:t>
            </a:r>
          </a:p>
          <a:p>
            <a:endParaRPr lang="en-US" dirty="0"/>
          </a:p>
          <a:p>
            <a:r>
              <a:rPr lang="en-US" dirty="0"/>
              <a:t>Performance: Low latency and efficiency</a:t>
            </a:r>
          </a:p>
          <a:p>
            <a:pPr lvl="1"/>
            <a:r>
              <a:rPr lang="en-US" dirty="0"/>
              <a:t>Do more in hardware (ASICs and FPGA)</a:t>
            </a:r>
          </a:p>
          <a:p>
            <a:pPr lvl="1"/>
            <a:r>
              <a:rPr lang="en-US" dirty="0"/>
              <a:t>RDMA</a:t>
            </a:r>
          </a:p>
        </p:txBody>
      </p:sp>
    </p:spTree>
    <p:extLst>
      <p:ext uri="{BB962C8B-B14F-4D97-AF65-F5344CB8AC3E}">
        <p14:creationId xmlns:p14="http://schemas.microsoft.com/office/powerpoint/2010/main" val="3933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7981-8DDC-7E47-A286-CD065511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Networks: </a:t>
            </a:r>
            <a:r>
              <a:rPr lang="en-US" dirty="0" smtClean="0"/>
              <a:t>from organizational to application level virtual networks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B34A4-E979-E643-9850-34676BB64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 smtClean="0"/>
              <a:t>Famous dictum in computer science, everything can be solved with one level of virtualization (virtual memory, machines) why not networks</a:t>
            </a:r>
          </a:p>
          <a:p>
            <a:r>
              <a:rPr lang="en-US" dirty="0" smtClean="0"/>
              <a:t>Very early on networking introduced new mechanisms for org level virtualization (Virtual LANs, VPNS, and VXLAN)</a:t>
            </a:r>
            <a:endParaRPr lang="en-US" dirty="0"/>
          </a:p>
          <a:p>
            <a:pPr lvl="1"/>
            <a:r>
              <a:rPr lang="en-US" dirty="0" smtClean="0"/>
              <a:t>VLANs: virtualize a large extended LAN that is bridged</a:t>
            </a:r>
            <a:endParaRPr lang="en-US" dirty="0"/>
          </a:p>
          <a:p>
            <a:pPr lvl="1"/>
            <a:r>
              <a:rPr lang="en-US" dirty="0" smtClean="0"/>
              <a:t>VPNs: extend the abstraction of a virtual LAN over wide area if needed</a:t>
            </a:r>
            <a:endParaRPr lang="en-US" dirty="0"/>
          </a:p>
          <a:p>
            <a:pPr lvl="1"/>
            <a:r>
              <a:rPr lang="en-US" dirty="0" smtClean="0"/>
              <a:t>VPNs: virtual network with privacy</a:t>
            </a:r>
            <a:endParaRPr lang="en-US" dirty="0"/>
          </a:p>
          <a:p>
            <a:r>
              <a:rPr lang="en-US" dirty="0" smtClean="0"/>
              <a:t>New trends: clouds, VMs, containers, </a:t>
            </a:r>
            <a:r>
              <a:rPr lang="en-US" dirty="0" err="1" smtClean="0"/>
              <a:t>microservices</a:t>
            </a:r>
            <a:endParaRPr lang="en-US" dirty="0"/>
          </a:p>
          <a:p>
            <a:r>
              <a:rPr lang="en-US" dirty="0" smtClean="0"/>
              <a:t>Application level networking: Kubernetes and </a:t>
            </a:r>
            <a:r>
              <a:rPr lang="en-US" dirty="0" err="1" smtClean="0"/>
              <a:t>Istio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7981-8DDC-7E47-A286-CD065511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Backbone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B34A4-E979-E643-9850-34676BB64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global connectivity to DCs</a:t>
            </a:r>
          </a:p>
          <a:p>
            <a:endParaRPr lang="en-US" dirty="0"/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866F63F-9B17-AA49-8C16-0F4E79F4E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82" y="2728452"/>
            <a:ext cx="8663800" cy="29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7981-8DDC-7E47-A286-CD065511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Backbone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B34A4-E979-E643-9850-34676BB64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global connectivity to DCs</a:t>
            </a:r>
          </a:p>
          <a:p>
            <a:endParaRPr lang="en-US" dirty="0"/>
          </a:p>
          <a:p>
            <a:r>
              <a:rPr lang="en-US" dirty="0"/>
              <a:t>May also have two backbones</a:t>
            </a:r>
          </a:p>
          <a:p>
            <a:pPr lvl="1"/>
            <a:r>
              <a:rPr lang="en-US" dirty="0"/>
              <a:t>A “public” backbone to connect to the outside world</a:t>
            </a:r>
          </a:p>
          <a:p>
            <a:pPr lvl="1"/>
            <a:r>
              <a:rPr lang="en-US" dirty="0"/>
              <a:t>A ”private” backbone for inter-DC connectivity</a:t>
            </a:r>
          </a:p>
          <a:p>
            <a:endParaRPr lang="en-US" dirty="0"/>
          </a:p>
          <a:p>
            <a:r>
              <a:rPr lang="en-US" dirty="0"/>
              <a:t>Uses transcontinental and transoceanic fiber cables</a:t>
            </a:r>
          </a:p>
          <a:p>
            <a:endParaRPr lang="en-US" dirty="0"/>
          </a:p>
          <a:p>
            <a:r>
              <a:rPr lang="en-US" dirty="0"/>
              <a:t>Routing: Distributed routing </a:t>
            </a:r>
            <a:r>
              <a:rPr lang="en-US" dirty="0">
                <a:sym typeface="Wingdings" pitchFamily="2" charset="2"/>
              </a:rPr>
              <a:t> SDN-based traffic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2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C679-7C5D-814B-8CE6-479E1032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MPLS – Multi Protocol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23F08-D728-9A4E-8332-ED908149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explicitly program paths -- tunnels</a:t>
            </a:r>
          </a:p>
          <a:p>
            <a:pPr lvl="1"/>
            <a:r>
              <a:rPr lang="en-US" dirty="0"/>
              <a:t>Allows taking non-shortest paths </a:t>
            </a:r>
          </a:p>
          <a:p>
            <a:endParaRPr lang="en-US" dirty="0"/>
          </a:p>
          <a:p>
            <a:r>
              <a:rPr lang="en-US" dirty="0"/>
              <a:t>Auto-bandwidth: Constrained-shortest paths first (CSPF)</a:t>
            </a:r>
          </a:p>
          <a:p>
            <a:pPr lvl="1"/>
            <a:r>
              <a:rPr lang="en-US" dirty="0"/>
              <a:t>Fully distributed computation</a:t>
            </a:r>
          </a:p>
          <a:p>
            <a:pPr lvl="1"/>
            <a:r>
              <a:rPr lang="en-US" dirty="0"/>
              <a:t>Estimate demand</a:t>
            </a:r>
          </a:p>
          <a:p>
            <a:pPr lvl="1"/>
            <a:r>
              <a:rPr lang="en-US" dirty="0"/>
              <a:t>Find shortest path(s) that can fulfill the demand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A201-34E2-064D-975B-E56D75F4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– Software Defined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824D-4910-1746-A93F-944599C58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Decouple control plane (routing) and data plane (forwarding)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Control plane separation opens up lots of new opportunities</a:t>
            </a:r>
          </a:p>
          <a:p>
            <a:pPr lvl="1"/>
            <a:r>
              <a:rPr lang="en-US" dirty="0"/>
              <a:t>Traffic engineering in backbones (next)</a:t>
            </a:r>
          </a:p>
          <a:p>
            <a:pPr lvl="1"/>
            <a:r>
              <a:rPr lang="en-US" dirty="0"/>
              <a:t>Network virtualization (later)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A201-34E2-064D-975B-E56D75F4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SDN-based traffic engineering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68802C45-A7EF-6C4D-929E-81E9BE3E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72" y="2831690"/>
            <a:ext cx="10188877" cy="3661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824D-4910-1746-A93F-944599C58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Centralized computation of forwarding tables</a:t>
            </a:r>
          </a:p>
          <a:p>
            <a:pPr lvl="1"/>
            <a:r>
              <a:rPr lang="en-US" dirty="0"/>
              <a:t>Compute “optimal” paths outside of the network</a:t>
            </a:r>
          </a:p>
          <a:p>
            <a:pPr lvl="1"/>
            <a:r>
              <a:rPr lang="en-US" dirty="0"/>
              <a:t>Based on estimated load; also factor in application priorities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5F70-0E1A-0545-AE3A-B2B0FD5E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F3F9A-E7B5-C04F-849C-3653176DA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software service (e.g., email) -- SaaS</a:t>
            </a:r>
          </a:p>
          <a:p>
            <a:r>
              <a:rPr lang="en-US" dirty="0"/>
              <a:t>Use application building blocks (e.g., database) -- PaaS</a:t>
            </a:r>
          </a:p>
          <a:p>
            <a:r>
              <a:rPr lang="en-US" dirty="0"/>
              <a:t>Launch VMs – IaaS </a:t>
            </a:r>
          </a:p>
          <a:p>
            <a:endParaRPr lang="en-US" dirty="0"/>
          </a:p>
          <a:p>
            <a:r>
              <a:rPr lang="en-US" dirty="0"/>
              <a:t>Build virtual networks</a:t>
            </a:r>
          </a:p>
          <a:p>
            <a:pPr lvl="1"/>
            <a:r>
              <a:rPr lang="en-US" dirty="0"/>
              <a:t>Provides the same abstraction as physical networks but with virtual devices</a:t>
            </a:r>
          </a:p>
        </p:txBody>
      </p:sp>
    </p:spTree>
    <p:extLst>
      <p:ext uri="{BB962C8B-B14F-4D97-AF65-F5344CB8AC3E}">
        <p14:creationId xmlns:p14="http://schemas.microsoft.com/office/powerpoint/2010/main" val="79219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28A0-C866-0A40-8423-C3418EAA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C751-16F1-9C4D-A003-B7A38690C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Internet</a:t>
            </a:r>
          </a:p>
          <a:p>
            <a:r>
              <a:rPr lang="en-US" dirty="0"/>
              <a:t>VPN from your physical resources to the cloud</a:t>
            </a:r>
          </a:p>
          <a:p>
            <a:r>
              <a:rPr lang="en-US" dirty="0"/>
              <a:t>BGP peering</a:t>
            </a:r>
          </a:p>
          <a:p>
            <a:pPr lvl="1"/>
            <a:r>
              <a:rPr lang="en-US" dirty="0"/>
              <a:t>E.g., Amazon Direct Connect</a:t>
            </a:r>
          </a:p>
        </p:txBody>
      </p:sp>
    </p:spTree>
    <p:extLst>
      <p:ext uri="{BB962C8B-B14F-4D97-AF65-F5344CB8AC3E}">
        <p14:creationId xmlns:p14="http://schemas.microsoft.com/office/powerpoint/2010/main" val="391428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5F70-0E1A-0545-AE3A-B2B0FD5E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F3F9A-E7B5-C04F-849C-3653176DA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virtual networks</a:t>
            </a:r>
          </a:p>
          <a:p>
            <a:pPr lvl="1"/>
            <a:r>
              <a:rPr lang="en-US" dirty="0"/>
              <a:t>Same abstraction as physical networks but with virtual devices</a:t>
            </a:r>
          </a:p>
          <a:p>
            <a:pPr lvl="1"/>
            <a:r>
              <a:rPr lang="en-US" dirty="0"/>
              <a:t>Can use your own address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Connect via</a:t>
            </a:r>
          </a:p>
          <a:p>
            <a:pPr lvl="1"/>
            <a:r>
              <a:rPr lang="en-US" dirty="0"/>
              <a:t>VPN that goes over the public internet or private peering with the provider</a:t>
            </a:r>
          </a:p>
        </p:txBody>
      </p:sp>
    </p:spTree>
    <p:extLst>
      <p:ext uri="{BB962C8B-B14F-4D97-AF65-F5344CB8AC3E}">
        <p14:creationId xmlns:p14="http://schemas.microsoft.com/office/powerpoint/2010/main" val="58969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0EF5-AD23-924E-AD11-C90080C5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ten years of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7AAE7-B163-6C44-8DB4-3085AA39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Scale, scale, scale … (mostly)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Relatively small conceptual shifts</a:t>
            </a:r>
          </a:p>
          <a:p>
            <a:pPr lvl="1"/>
            <a:r>
              <a:rPr lang="en-US" dirty="0"/>
              <a:t>Lot of automation – minimize “snowflakes” and “fat fingers”</a:t>
            </a:r>
          </a:p>
          <a:p>
            <a:pPr lvl="1"/>
            <a:r>
              <a:rPr lang="en-US" dirty="0"/>
              <a:t>Troubleshooting: Find needles in haystack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Everflow</a:t>
            </a:r>
            <a:r>
              <a:rPr lang="en-US" dirty="0"/>
              <a:t> [SIGCOMM ‘15], </a:t>
            </a:r>
            <a:r>
              <a:rPr lang="en-US" dirty="0" err="1"/>
              <a:t>CorrOpt</a:t>
            </a:r>
            <a:r>
              <a:rPr lang="en-US" dirty="0"/>
              <a:t> [SIGCOMM ‘17]</a:t>
            </a:r>
          </a:p>
          <a:p>
            <a:pPr lvl="1"/>
            <a:r>
              <a:rPr lang="en-US" dirty="0"/>
              <a:t>Centralized control of resources</a:t>
            </a:r>
          </a:p>
          <a:p>
            <a:pPr lvl="2"/>
            <a:r>
              <a:rPr lang="en-US" dirty="0"/>
              <a:t>E.g., SWAN [SIGCOMM ‘13], Footprint [NSDI ‘16]</a:t>
            </a:r>
          </a:p>
          <a:p>
            <a:pPr lvl="1"/>
            <a:r>
              <a:rPr lang="en-US" dirty="0"/>
              <a:t>Low-latency technologies, e.g., RDMA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3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AA88-3151-D648-9A58-522C8DC7C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shifts are coming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B9C4A-5E17-344A-B7A9-877DAF20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Verification</a:t>
            </a:r>
          </a:p>
          <a:p>
            <a:pPr lvl="1"/>
            <a:r>
              <a:rPr lang="en-US" dirty="0"/>
              <a:t>E.g., Batfish [NSDI ‘15], Minesweeper [SIGCOMM ’17]</a:t>
            </a:r>
          </a:p>
          <a:p>
            <a:pPr marL="0" indent="0">
              <a:buNone/>
            </a:pPr>
            <a:r>
              <a:rPr lang="en-US" dirty="0"/>
              <a:t>High-level synthesis</a:t>
            </a:r>
          </a:p>
          <a:p>
            <a:pPr lvl="1"/>
            <a:r>
              <a:rPr lang="en-US" dirty="0"/>
              <a:t>E.g., Propane [SIGCOMM ’16, PLDI ‘17]</a:t>
            </a:r>
          </a:p>
          <a:p>
            <a:pPr marL="0" indent="0">
              <a:buNone/>
            </a:pPr>
            <a:r>
              <a:rPr lang="en-US" dirty="0"/>
              <a:t>Programmable NICs and switches</a:t>
            </a:r>
          </a:p>
          <a:p>
            <a:pPr marL="0" indent="0">
              <a:buNone/>
            </a:pPr>
            <a:r>
              <a:rPr lang="en-US" dirty="0"/>
              <a:t>New physical layers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ProjecToR</a:t>
            </a:r>
            <a:r>
              <a:rPr lang="en-US" dirty="0"/>
              <a:t> [SIGCOMM ‘16], RAIL [NSDI ‘17]</a:t>
            </a:r>
          </a:p>
          <a:p>
            <a:pPr marL="0" indent="0">
              <a:buNone/>
            </a:pPr>
            <a:r>
              <a:rPr lang="en-US" dirty="0"/>
              <a:t>Edge computing</a:t>
            </a:r>
          </a:p>
          <a:p>
            <a:pPr marL="0" indent="0">
              <a:buNone/>
            </a:pPr>
            <a:r>
              <a:rPr lang="en-US" dirty="0"/>
              <a:t>Tighter coupling with applications</a:t>
            </a:r>
          </a:p>
          <a:p>
            <a:pPr marL="0" indent="0">
              <a:buNone/>
            </a:pPr>
            <a:r>
              <a:rPr lang="en-US" dirty="0"/>
              <a:t>….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90D4E93-0F10-6D4C-B423-C3D28BE4E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470" y="3082038"/>
            <a:ext cx="4028961" cy="2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Old school network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67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725F-144B-A244-B695-B600253B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753E179-56C7-314B-AE46-171CD19A4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" r="5137"/>
          <a:stretch/>
        </p:blipFill>
        <p:spPr>
          <a:xfrm>
            <a:off x="1559826" y="1937289"/>
            <a:ext cx="9165001" cy="41454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CFB721C-BDD1-B24F-8853-BEBBDCC58653}"/>
              </a:ext>
            </a:extLst>
          </p:cNvPr>
          <p:cNvSpPr/>
          <p:nvPr/>
        </p:nvSpPr>
        <p:spPr>
          <a:xfrm>
            <a:off x="8322589" y="883404"/>
            <a:ext cx="3573651" cy="1053885"/>
          </a:xfrm>
          <a:prstGeom prst="wedgeRoundRectCallout">
            <a:avLst>
              <a:gd name="adj1" fmla="val -69840"/>
              <a:gd name="adj2" fmla="val 1213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is in the box?</a:t>
            </a:r>
          </a:p>
        </p:txBody>
      </p:sp>
    </p:spTree>
    <p:extLst>
      <p:ext uri="{BB962C8B-B14F-4D97-AF65-F5344CB8AC3E}">
        <p14:creationId xmlns:p14="http://schemas.microsoft.com/office/powerpoint/2010/main" val="120446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4469-27C8-C342-8610-19039E55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1E86F-3EFD-8A44-AB9C-7E82E4A19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computer optimized for routing and forwarding</a:t>
            </a:r>
          </a:p>
          <a:p>
            <a:pPr lvl="1"/>
            <a:r>
              <a:rPr lang="en-US" dirty="0"/>
              <a:t>Operating system to manage resources</a:t>
            </a:r>
          </a:p>
          <a:p>
            <a:pPr lvl="1"/>
            <a:r>
              <a:rPr lang="en-US" dirty="0"/>
              <a:t>Routing protocol implementations (e.g., BGP, OSPF)</a:t>
            </a:r>
          </a:p>
          <a:p>
            <a:pPr lvl="1"/>
            <a:r>
              <a:rPr lang="en-US" dirty="0"/>
              <a:t>Lots of ports (network interfaces, not TCP ports)</a:t>
            </a:r>
          </a:p>
          <a:p>
            <a:pPr lvl="1"/>
            <a:r>
              <a:rPr lang="en-US" dirty="0"/>
              <a:t>Chip to forward traffic between ports at “line rate”</a:t>
            </a:r>
          </a:p>
        </p:txBody>
      </p:sp>
    </p:spTree>
    <p:extLst>
      <p:ext uri="{BB962C8B-B14F-4D97-AF65-F5344CB8AC3E}">
        <p14:creationId xmlns:p14="http://schemas.microsoft.com/office/powerpoint/2010/main" val="36494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4469-27C8-C342-8610-19039E55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1E86F-3EFD-8A44-AB9C-7E82E4A19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Traditionally, a hardware-software combo sold by a router vendor</a:t>
            </a:r>
          </a:p>
          <a:p>
            <a:pPr lvl="1"/>
            <a:r>
              <a:rPr lang="en-US" dirty="0"/>
              <a:t>Cisco</a:t>
            </a:r>
          </a:p>
          <a:p>
            <a:pPr lvl="1"/>
            <a:r>
              <a:rPr lang="en-US" dirty="0"/>
              <a:t>Juniper</a:t>
            </a:r>
          </a:p>
          <a:p>
            <a:pPr lvl="1"/>
            <a:r>
              <a:rPr lang="en-US" dirty="0"/>
              <a:t>Arista</a:t>
            </a:r>
          </a:p>
          <a:p>
            <a:pPr lvl="1"/>
            <a:r>
              <a:rPr lang="en-US" dirty="0"/>
              <a:t>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moving toward open systems</a:t>
            </a:r>
          </a:p>
          <a:p>
            <a:pPr lvl="1"/>
            <a:r>
              <a:rPr lang="en-US" dirty="0" err="1"/>
              <a:t>SONiC</a:t>
            </a:r>
            <a:r>
              <a:rPr lang="en-US" dirty="0"/>
              <a:t> – open source router OS from Microsoft</a:t>
            </a:r>
          </a:p>
          <a:p>
            <a:pPr lvl="1"/>
            <a:r>
              <a:rPr lang="en-US" dirty="0"/>
              <a:t>Running on “commodity” hardware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99FE-3594-EA40-8BD4-F5D46F0C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127B-D3A5-D840-B652-8E0171FE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Routers are not plug-n-play</a:t>
            </a:r>
          </a:p>
          <a:p>
            <a:pPr lvl="1"/>
            <a:r>
              <a:rPr lang="en-US" dirty="0"/>
              <a:t>Configure IP addresses</a:t>
            </a:r>
          </a:p>
          <a:p>
            <a:pPr lvl="1"/>
            <a:r>
              <a:rPr lang="en-US" dirty="0"/>
              <a:t>Configure which protocols to run</a:t>
            </a:r>
          </a:p>
          <a:p>
            <a:pPr lvl="1"/>
            <a:r>
              <a:rPr lang="en-US" dirty="0"/>
              <a:t>Configure those protocols</a:t>
            </a:r>
          </a:p>
          <a:p>
            <a:pPr lvl="1"/>
            <a:r>
              <a:rPr lang="en-US" dirty="0"/>
              <a:t>Configure management aspects, e.g., DNS servers, NTP servers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Configuration uses custom syntax: </a:t>
            </a:r>
          </a:p>
          <a:p>
            <a:pPr lvl="1"/>
            <a:r>
              <a:rPr lang="en-US" dirty="0"/>
              <a:t>Example Cisco file: </a:t>
            </a:r>
            <a:r>
              <a:rPr lang="en-US" dirty="0">
                <a:hlinkClick r:id="rId2"/>
              </a:rPr>
              <a:t>https://github.com/batfish/pybatfish/blob/master/jupyter_notebooks/networks/example/configs/as1border2.cfg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97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99FE-3594-EA40-8BD4-F5D46F0C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router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127B-D3A5-D840-B652-8E0171FE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Traditionally, configuration has been done manually</a:t>
            </a:r>
          </a:p>
          <a:p>
            <a:pPr lvl="1"/>
            <a:r>
              <a:rPr lang="en-US" dirty="0"/>
              <a:t>Figure out the change, reason about it manually</a:t>
            </a:r>
          </a:p>
          <a:p>
            <a:pPr lvl="1"/>
            <a:r>
              <a:rPr lang="en-US" dirty="0"/>
              <a:t>Log in to the router and apply the change</a:t>
            </a:r>
          </a:p>
          <a:p>
            <a:pPr lvl="1"/>
            <a:r>
              <a:rPr lang="en-US" dirty="0"/>
              <a:t>High risk of logical errors and “fat fingers”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Increasingly, more automation</a:t>
            </a:r>
          </a:p>
          <a:p>
            <a:pPr lvl="1"/>
            <a:r>
              <a:rPr lang="en-US" dirty="0"/>
              <a:t>Ansible, Batfish</a:t>
            </a:r>
          </a:p>
        </p:txBody>
      </p:sp>
    </p:spTree>
    <p:extLst>
      <p:ext uri="{BB962C8B-B14F-4D97-AF65-F5344CB8AC3E}">
        <p14:creationId xmlns:p14="http://schemas.microsoft.com/office/powerpoint/2010/main" val="15628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00C2-5FBB-AF44-BFD8-FD7CD94B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network out of routers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081DA-4E59-1F43-B825-B661FBFDB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them connected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EED38-89B8-2549-ABA2-1BC2F0E8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8" y="2751110"/>
            <a:ext cx="4595619" cy="3060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621E0-BB3F-9746-883A-C61E38160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994" y="2006331"/>
            <a:ext cx="2995735" cy="398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00C2-5FBB-AF44-BFD8-FD7CD94B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network out of routers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081DA-4E59-1F43-B825-B661FBFDB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them connected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Configure routers </a:t>
            </a:r>
          </a:p>
          <a:p>
            <a:pPr lvl="1"/>
            <a:r>
              <a:rPr lang="en-US" dirty="0"/>
              <a:t>Basic initial configuration provides connectivity to the router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Monitor, monitor, monitor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Configuration changes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95344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725F-144B-A244-B695-B600253B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753E179-56C7-314B-AE46-171CD19A4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" r="5137"/>
          <a:stretch/>
        </p:blipFill>
        <p:spPr>
          <a:xfrm>
            <a:off x="1559826" y="1937289"/>
            <a:ext cx="9165001" cy="41454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CFB721C-BDD1-B24F-8853-BEBBDCC58653}"/>
              </a:ext>
            </a:extLst>
          </p:cNvPr>
          <p:cNvSpPr/>
          <p:nvPr/>
        </p:nvSpPr>
        <p:spPr>
          <a:xfrm>
            <a:off x="8338087" y="500963"/>
            <a:ext cx="3573651" cy="1053885"/>
          </a:xfrm>
          <a:prstGeom prst="wedgeRoundRectCallout">
            <a:avLst>
              <a:gd name="adj1" fmla="val -23436"/>
              <a:gd name="adj2" fmla="val 3933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is in this box?</a:t>
            </a:r>
          </a:p>
        </p:txBody>
      </p:sp>
    </p:spTree>
    <p:extLst>
      <p:ext uri="{BB962C8B-B14F-4D97-AF65-F5344CB8AC3E}">
        <p14:creationId xmlns:p14="http://schemas.microsoft.com/office/powerpoint/2010/main" val="41671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E47C-EA5E-EE4D-BB5C-EEE11A6F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79C7B-8550-EE4B-A93F-25C8A12BF408}"/>
              </a:ext>
            </a:extLst>
          </p:cNvPr>
          <p:cNvSpPr/>
          <p:nvPr/>
        </p:nvSpPr>
        <p:spPr>
          <a:xfrm>
            <a:off x="4370522" y="4448014"/>
            <a:ext cx="3735092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A8645E-6E84-4140-A454-5F449D123DD3}"/>
              </a:ext>
            </a:extLst>
          </p:cNvPr>
          <p:cNvSpPr/>
          <p:nvPr/>
        </p:nvSpPr>
        <p:spPr>
          <a:xfrm>
            <a:off x="4370522" y="3655018"/>
            <a:ext cx="3735092" cy="6199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B8E4DF-4798-F648-86A2-0407980672FA}"/>
              </a:ext>
            </a:extLst>
          </p:cNvPr>
          <p:cNvSpPr/>
          <p:nvPr/>
        </p:nvSpPr>
        <p:spPr>
          <a:xfrm>
            <a:off x="4370522" y="2543015"/>
            <a:ext cx="1725478" cy="6199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8617C-E228-574F-A6F5-271BC7C71953}"/>
              </a:ext>
            </a:extLst>
          </p:cNvPr>
          <p:cNvSpPr/>
          <p:nvPr/>
        </p:nvSpPr>
        <p:spPr>
          <a:xfrm>
            <a:off x="6238068" y="2545597"/>
            <a:ext cx="1867546" cy="6199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130800-A130-D54E-B0BB-2FF8C400168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05614" y="4757980"/>
            <a:ext cx="16583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4AAA26-105D-2F42-A944-E3A8D54A991E}"/>
              </a:ext>
            </a:extLst>
          </p:cNvPr>
          <p:cNvSpPr txBox="1"/>
          <p:nvPr/>
        </p:nvSpPr>
        <p:spPr>
          <a:xfrm>
            <a:off x="9174996" y="4887177"/>
            <a:ext cx="165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D547F0-CBB3-F14F-966C-BEC580DCD9CC}"/>
              </a:ext>
            </a:extLst>
          </p:cNvPr>
          <p:cNvSpPr/>
          <p:nvPr/>
        </p:nvSpPr>
        <p:spPr>
          <a:xfrm>
            <a:off x="4370521" y="3249479"/>
            <a:ext cx="3735091" cy="4649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Libs</a:t>
            </a:r>
          </a:p>
        </p:txBody>
      </p:sp>
    </p:spTree>
    <p:extLst>
      <p:ext uri="{BB962C8B-B14F-4D97-AF65-F5344CB8AC3E}">
        <p14:creationId xmlns:p14="http://schemas.microsoft.com/office/powerpoint/2010/main" val="24005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E47C-EA5E-EE4D-BB5C-EEE11A6F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came virtual machines (VMs)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1C5733-A3F0-3E42-A806-BFF493BB4AD3}"/>
              </a:ext>
            </a:extLst>
          </p:cNvPr>
          <p:cNvSpPr/>
          <p:nvPr/>
        </p:nvSpPr>
        <p:spPr>
          <a:xfrm>
            <a:off x="4370522" y="4448014"/>
            <a:ext cx="3735092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E3C203-80D0-C04A-935D-C62C5BB0EC46}"/>
              </a:ext>
            </a:extLst>
          </p:cNvPr>
          <p:cNvSpPr/>
          <p:nvPr/>
        </p:nvSpPr>
        <p:spPr>
          <a:xfrm>
            <a:off x="4370522" y="3936568"/>
            <a:ext cx="3735092" cy="384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+ OS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1563D7-6A71-4341-8BA4-C980EDC9053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105614" y="4757980"/>
            <a:ext cx="16583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CECC7B-A3C9-DC42-948D-DBB193CE48A6}"/>
              </a:ext>
            </a:extLst>
          </p:cNvPr>
          <p:cNvSpPr txBox="1"/>
          <p:nvPr/>
        </p:nvSpPr>
        <p:spPr>
          <a:xfrm>
            <a:off x="9174996" y="4887177"/>
            <a:ext cx="165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108FCE-392A-FF45-A8DC-02512B3B6903}"/>
              </a:ext>
            </a:extLst>
          </p:cNvPr>
          <p:cNvSpPr/>
          <p:nvPr/>
        </p:nvSpPr>
        <p:spPr>
          <a:xfrm>
            <a:off x="6538992" y="3314007"/>
            <a:ext cx="1512377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HW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78423E-1D33-5040-9E6C-FD46C957E102}"/>
              </a:ext>
            </a:extLst>
          </p:cNvPr>
          <p:cNvSpPr/>
          <p:nvPr/>
        </p:nvSpPr>
        <p:spPr>
          <a:xfrm>
            <a:off x="4397645" y="3295929"/>
            <a:ext cx="1512377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HW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775790B-C770-DB4A-826F-142E11E6E556}"/>
              </a:ext>
            </a:extLst>
          </p:cNvPr>
          <p:cNvSpPr/>
          <p:nvPr/>
        </p:nvSpPr>
        <p:spPr>
          <a:xfrm>
            <a:off x="8105614" y="1827539"/>
            <a:ext cx="319007" cy="13916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58AA81-61DA-5A49-B425-A3FEFED1534A}"/>
              </a:ext>
            </a:extLst>
          </p:cNvPr>
          <p:cNvSpPr txBox="1"/>
          <p:nvPr/>
        </p:nvSpPr>
        <p:spPr>
          <a:xfrm>
            <a:off x="8424621" y="2384794"/>
            <a:ext cx="55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87474B-8B8A-8342-B31D-C48CB2E8BCB7}"/>
              </a:ext>
            </a:extLst>
          </p:cNvPr>
          <p:cNvSpPr txBox="1"/>
          <p:nvPr/>
        </p:nvSpPr>
        <p:spPr>
          <a:xfrm>
            <a:off x="313841" y="2207655"/>
            <a:ext cx="38500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HW became too powerful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Run multiple OSes on the same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Cheaper that way</a:t>
            </a:r>
          </a:p>
          <a:p>
            <a:pPr lvl="1"/>
            <a:endParaRPr lang="en-US" sz="2400" dirty="0"/>
          </a:p>
          <a:p>
            <a:r>
              <a:rPr lang="en-US" sz="2400" dirty="0"/>
              <a:t>The hypervisor virtualizes the HW and fools the 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isolation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E3A0B1-3143-7A4F-8FF0-A6D20BEB2648}"/>
              </a:ext>
            </a:extLst>
          </p:cNvPr>
          <p:cNvSpPr/>
          <p:nvPr/>
        </p:nvSpPr>
        <p:spPr>
          <a:xfrm>
            <a:off x="4324028" y="5473480"/>
            <a:ext cx="8069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network thinks multiple hosts are connected</a:t>
            </a:r>
          </a:p>
          <a:p>
            <a:pPr algn="ctr"/>
            <a:r>
              <a:rPr lang="en-US" sz="2800" dirty="0"/>
              <a:t>The hypervisor acts as a hub for inter-VM traffic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3D924BC-49B9-9444-9703-7866684B6933}"/>
              </a:ext>
            </a:extLst>
          </p:cNvPr>
          <p:cNvGrpSpPr/>
          <p:nvPr/>
        </p:nvGrpSpPr>
        <p:grpSpPr>
          <a:xfrm>
            <a:off x="4413143" y="1827539"/>
            <a:ext cx="1526584" cy="1373548"/>
            <a:chOff x="4413143" y="1827539"/>
            <a:chExt cx="1526584" cy="137354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A01514-1716-5B49-B43D-08FDEEA3FF24}"/>
                </a:ext>
              </a:extLst>
            </p:cNvPr>
            <p:cNvGrpSpPr/>
            <p:nvPr/>
          </p:nvGrpSpPr>
          <p:grpSpPr>
            <a:xfrm>
              <a:off x="4428641" y="1827539"/>
              <a:ext cx="1511086" cy="1373548"/>
              <a:chOff x="4428641" y="1827539"/>
              <a:chExt cx="1511086" cy="13735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AFD7E0-EFD9-4D48-9AC3-3C4791972E95}"/>
                  </a:ext>
                </a:extLst>
              </p:cNvPr>
              <p:cNvSpPr/>
              <p:nvPr/>
            </p:nvSpPr>
            <p:spPr>
              <a:xfrm>
                <a:off x="4428641" y="1827539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0615661-C28F-D34B-8AE7-3500AD019B78}"/>
                  </a:ext>
                </a:extLst>
              </p:cNvPr>
              <p:cNvSpPr/>
              <p:nvPr/>
            </p:nvSpPr>
            <p:spPr>
              <a:xfrm>
                <a:off x="5076988" y="1830755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D016C78-7674-864F-AE0E-B778BD23DE6F}"/>
                  </a:ext>
                </a:extLst>
              </p:cNvPr>
              <p:cNvSpPr/>
              <p:nvPr/>
            </p:nvSpPr>
            <p:spPr>
              <a:xfrm>
                <a:off x="4428641" y="2816211"/>
                <a:ext cx="1511086" cy="38487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OS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85AC6E0-D2D5-5C4A-8520-E284D1C11735}"/>
                </a:ext>
              </a:extLst>
            </p:cNvPr>
            <p:cNvSpPr/>
            <p:nvPr/>
          </p:nvSpPr>
          <p:spPr>
            <a:xfrm>
              <a:off x="4413143" y="2456443"/>
              <a:ext cx="1512377" cy="36298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Libs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D7F2-B214-C24F-A97C-6D845045E3BD}"/>
              </a:ext>
            </a:extLst>
          </p:cNvPr>
          <p:cNvGrpSpPr/>
          <p:nvPr/>
        </p:nvGrpSpPr>
        <p:grpSpPr>
          <a:xfrm>
            <a:off x="6546741" y="1857290"/>
            <a:ext cx="1526584" cy="1373548"/>
            <a:chOff x="4413143" y="1827539"/>
            <a:chExt cx="1526584" cy="137354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C2370DA-2F14-9C44-9C1D-8B33228352C3}"/>
                </a:ext>
              </a:extLst>
            </p:cNvPr>
            <p:cNvGrpSpPr/>
            <p:nvPr/>
          </p:nvGrpSpPr>
          <p:grpSpPr>
            <a:xfrm>
              <a:off x="4428641" y="1827539"/>
              <a:ext cx="1511086" cy="1373548"/>
              <a:chOff x="4428641" y="1827539"/>
              <a:chExt cx="1511086" cy="137354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0C45F1-539F-4840-BA57-B73F91D7CD0D}"/>
                  </a:ext>
                </a:extLst>
              </p:cNvPr>
              <p:cNvSpPr/>
              <p:nvPr/>
            </p:nvSpPr>
            <p:spPr>
              <a:xfrm>
                <a:off x="4428641" y="1827539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F33E7A-C196-FA46-991A-3DFCAFE521F6}"/>
                  </a:ext>
                </a:extLst>
              </p:cNvPr>
              <p:cNvSpPr/>
              <p:nvPr/>
            </p:nvSpPr>
            <p:spPr>
              <a:xfrm>
                <a:off x="5076988" y="1830755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1440431-98F6-C040-A87B-294E1B020E8C}"/>
                  </a:ext>
                </a:extLst>
              </p:cNvPr>
              <p:cNvSpPr/>
              <p:nvPr/>
            </p:nvSpPr>
            <p:spPr>
              <a:xfrm>
                <a:off x="4428641" y="2816211"/>
                <a:ext cx="1511086" cy="38487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OS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5CB13CD-1908-4F49-8AC1-0811E8184231}"/>
                </a:ext>
              </a:extLst>
            </p:cNvPr>
            <p:cNvSpPr/>
            <p:nvPr/>
          </p:nvSpPr>
          <p:spPr>
            <a:xfrm>
              <a:off x="4413143" y="2456443"/>
              <a:ext cx="1512377" cy="36298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99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VLANS (FROM TECH TARGET)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2" y="1942371"/>
            <a:ext cx="10774468" cy="45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3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: Emerging Virtual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00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E47C-EA5E-EE4D-BB5C-EEE11A6F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 in the cloud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1C5733-A3F0-3E42-A806-BFF493BB4AD3}"/>
              </a:ext>
            </a:extLst>
          </p:cNvPr>
          <p:cNvSpPr/>
          <p:nvPr/>
        </p:nvSpPr>
        <p:spPr>
          <a:xfrm>
            <a:off x="433955" y="4448014"/>
            <a:ext cx="3735092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E3C203-80D0-C04A-935D-C62C5BB0EC46}"/>
              </a:ext>
            </a:extLst>
          </p:cNvPr>
          <p:cNvSpPr/>
          <p:nvPr/>
        </p:nvSpPr>
        <p:spPr>
          <a:xfrm>
            <a:off x="433955" y="3936568"/>
            <a:ext cx="3735092" cy="384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1563D7-6A71-4341-8BA4-C980EDC9053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69047" y="4757980"/>
            <a:ext cx="8524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108FCE-392A-FF45-A8DC-02512B3B6903}"/>
              </a:ext>
            </a:extLst>
          </p:cNvPr>
          <p:cNvSpPr/>
          <p:nvPr/>
        </p:nvSpPr>
        <p:spPr>
          <a:xfrm>
            <a:off x="2586927" y="3314007"/>
            <a:ext cx="1512377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HW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78423E-1D33-5040-9E6C-FD46C957E102}"/>
              </a:ext>
            </a:extLst>
          </p:cNvPr>
          <p:cNvSpPr/>
          <p:nvPr/>
        </p:nvSpPr>
        <p:spPr>
          <a:xfrm>
            <a:off x="492074" y="3311427"/>
            <a:ext cx="1512377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HW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DC9950-8B1C-E24E-90CE-BBB6E29082C3}"/>
              </a:ext>
            </a:extLst>
          </p:cNvPr>
          <p:cNvSpPr/>
          <p:nvPr/>
        </p:nvSpPr>
        <p:spPr>
          <a:xfrm>
            <a:off x="7964834" y="4448014"/>
            <a:ext cx="3735092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8C05DF-091D-C44D-861D-F52E749A713B}"/>
              </a:ext>
            </a:extLst>
          </p:cNvPr>
          <p:cNvSpPr/>
          <p:nvPr/>
        </p:nvSpPr>
        <p:spPr>
          <a:xfrm>
            <a:off x="7964834" y="3936568"/>
            <a:ext cx="3735092" cy="384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98831C-24C5-A04E-B1D2-11FFE37EC05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1699926" y="4757980"/>
            <a:ext cx="16583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B2B1E3B-CE92-A64F-9432-0A163297C93B}"/>
              </a:ext>
            </a:extLst>
          </p:cNvPr>
          <p:cNvSpPr/>
          <p:nvPr/>
        </p:nvSpPr>
        <p:spPr>
          <a:xfrm>
            <a:off x="10117806" y="3314007"/>
            <a:ext cx="1512377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HW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DAEF06-8F2F-E746-B5AD-7D2C40920B72}"/>
              </a:ext>
            </a:extLst>
          </p:cNvPr>
          <p:cNvSpPr/>
          <p:nvPr/>
        </p:nvSpPr>
        <p:spPr>
          <a:xfrm>
            <a:off x="8022953" y="3311427"/>
            <a:ext cx="1512377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HW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01972-8840-F349-978A-CA312360776D}"/>
              </a:ext>
            </a:extLst>
          </p:cNvPr>
          <p:cNvSpPr txBox="1"/>
          <p:nvPr/>
        </p:nvSpPr>
        <p:spPr>
          <a:xfrm>
            <a:off x="603146" y="1472281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6247D5-E460-C444-B143-5D3BB1AB2F02}"/>
              </a:ext>
            </a:extLst>
          </p:cNvPr>
          <p:cNvSpPr txBox="1"/>
          <p:nvPr/>
        </p:nvSpPr>
        <p:spPr>
          <a:xfrm>
            <a:off x="2688964" y="1502830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E22555-B330-F845-B8A3-25D12BDDD321}"/>
              </a:ext>
            </a:extLst>
          </p:cNvPr>
          <p:cNvSpPr txBox="1"/>
          <p:nvPr/>
        </p:nvSpPr>
        <p:spPr>
          <a:xfrm>
            <a:off x="8088821" y="1502830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94CC83-44E9-4E43-B382-0DDAED812354}"/>
              </a:ext>
            </a:extLst>
          </p:cNvPr>
          <p:cNvSpPr txBox="1"/>
          <p:nvPr/>
        </p:nvSpPr>
        <p:spPr>
          <a:xfrm>
            <a:off x="10223066" y="1547885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329BD61-E0DC-5B4E-8E21-363B3F286974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850251" y="4757980"/>
            <a:ext cx="1114583" cy="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7838EC6A-BA02-4646-AF7A-6A9F52E04613}"/>
              </a:ext>
            </a:extLst>
          </p:cNvPr>
          <p:cNvSpPr/>
          <p:nvPr/>
        </p:nvSpPr>
        <p:spPr>
          <a:xfrm rot="18720793">
            <a:off x="5550978" y="4448014"/>
            <a:ext cx="697424" cy="697423"/>
          </a:xfrm>
          <a:prstGeom prst="lightningBol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BCB63A-1B80-564A-B88C-4D16C274317D}"/>
              </a:ext>
            </a:extLst>
          </p:cNvPr>
          <p:cNvCxnSpPr>
            <a:cxnSpLocks/>
          </p:cNvCxnSpPr>
          <p:nvPr/>
        </p:nvCxnSpPr>
        <p:spPr>
          <a:xfrm flipV="1">
            <a:off x="4098013" y="2946657"/>
            <a:ext cx="3924940" cy="180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CB0777-9AF3-B244-8F47-AE797DCC2F1D}"/>
              </a:ext>
            </a:extLst>
          </p:cNvPr>
          <p:cNvSpPr txBox="1"/>
          <p:nvPr/>
        </p:nvSpPr>
        <p:spPr>
          <a:xfrm>
            <a:off x="4085737" y="2340315"/>
            <a:ext cx="24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10.10.10.1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B44424-4408-AE40-B1BA-7EC02E997719}"/>
              </a:ext>
            </a:extLst>
          </p:cNvPr>
          <p:cNvSpPr txBox="1"/>
          <p:nvPr/>
        </p:nvSpPr>
        <p:spPr>
          <a:xfrm>
            <a:off x="6766944" y="2338191"/>
            <a:ext cx="24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10.10.10.2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294445-1B0C-6048-A4AB-58D435BDFC82}"/>
              </a:ext>
            </a:extLst>
          </p:cNvPr>
          <p:cNvSpPr txBox="1"/>
          <p:nvPr/>
        </p:nvSpPr>
        <p:spPr>
          <a:xfrm>
            <a:off x="4227167" y="4233665"/>
            <a:ext cx="24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192.1.1.1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FB1A6C-702D-1841-BA0B-E42E6BFE9DB3}"/>
              </a:ext>
            </a:extLst>
          </p:cNvPr>
          <p:cNvSpPr txBox="1"/>
          <p:nvPr/>
        </p:nvSpPr>
        <p:spPr>
          <a:xfrm>
            <a:off x="6850251" y="4233665"/>
            <a:ext cx="24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206.7.7.8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599B4-B3D5-794E-9B84-FDE8ADE6EA22}"/>
              </a:ext>
            </a:extLst>
          </p:cNvPr>
          <p:cNvSpPr txBox="1"/>
          <p:nvPr/>
        </p:nvSpPr>
        <p:spPr>
          <a:xfrm>
            <a:off x="4752811" y="5036095"/>
            <a:ext cx="284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Underlay (physical)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051F67-E007-1242-B055-85D2891D4901}"/>
              </a:ext>
            </a:extLst>
          </p:cNvPr>
          <p:cNvSpPr txBox="1"/>
          <p:nvPr/>
        </p:nvSpPr>
        <p:spPr>
          <a:xfrm>
            <a:off x="4986578" y="3035312"/>
            <a:ext cx="2450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Overlay (virtual)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355BB-E0F8-E441-85CE-A343FAFAFF65}"/>
              </a:ext>
            </a:extLst>
          </p:cNvPr>
          <p:cNvSpPr txBox="1"/>
          <p:nvPr/>
        </p:nvSpPr>
        <p:spPr>
          <a:xfrm>
            <a:off x="2637942" y="5718247"/>
            <a:ext cx="6573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Forwarding between VMs involves a lookup from overlay address to underlay location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28D3934-C708-E347-B42B-D7252FD1426B}"/>
              </a:ext>
            </a:extLst>
          </p:cNvPr>
          <p:cNvGrpSpPr/>
          <p:nvPr/>
        </p:nvGrpSpPr>
        <p:grpSpPr>
          <a:xfrm>
            <a:off x="484970" y="1873642"/>
            <a:ext cx="1526584" cy="1373548"/>
            <a:chOff x="4413143" y="1827539"/>
            <a:chExt cx="1526584" cy="137354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DD4D3F-43A6-3543-A0B3-0ECE241AB903}"/>
                </a:ext>
              </a:extLst>
            </p:cNvPr>
            <p:cNvGrpSpPr/>
            <p:nvPr/>
          </p:nvGrpSpPr>
          <p:grpSpPr>
            <a:xfrm>
              <a:off x="4428641" y="1827539"/>
              <a:ext cx="1511086" cy="1373548"/>
              <a:chOff x="4428641" y="1827539"/>
              <a:chExt cx="1511086" cy="137354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ED0E451-4DF1-6045-8DAB-3248F8737AA6}"/>
                  </a:ext>
                </a:extLst>
              </p:cNvPr>
              <p:cNvSpPr/>
              <p:nvPr/>
            </p:nvSpPr>
            <p:spPr>
              <a:xfrm>
                <a:off x="4428641" y="1827539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A6F791D-5911-D444-BA30-B541252060D5}"/>
                  </a:ext>
                </a:extLst>
              </p:cNvPr>
              <p:cNvSpPr/>
              <p:nvPr/>
            </p:nvSpPr>
            <p:spPr>
              <a:xfrm>
                <a:off x="5076988" y="1830755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98B984-B635-8A40-9A17-D91DB06A040F}"/>
                  </a:ext>
                </a:extLst>
              </p:cNvPr>
              <p:cNvSpPr/>
              <p:nvPr/>
            </p:nvSpPr>
            <p:spPr>
              <a:xfrm>
                <a:off x="4428641" y="2816211"/>
                <a:ext cx="1511086" cy="38487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OS</a:t>
                </a: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BC77D9-D86C-F640-8A9C-555B63422479}"/>
                </a:ext>
              </a:extLst>
            </p:cNvPr>
            <p:cNvSpPr/>
            <p:nvPr/>
          </p:nvSpPr>
          <p:spPr>
            <a:xfrm>
              <a:off x="4413143" y="2456443"/>
              <a:ext cx="1512377" cy="36298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Libs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72A2B1F-7823-FA49-847E-06178BCD2C0F}"/>
              </a:ext>
            </a:extLst>
          </p:cNvPr>
          <p:cNvGrpSpPr/>
          <p:nvPr/>
        </p:nvGrpSpPr>
        <p:grpSpPr>
          <a:xfrm>
            <a:off x="2574660" y="1871062"/>
            <a:ext cx="1526584" cy="1373548"/>
            <a:chOff x="4413143" y="1827539"/>
            <a:chExt cx="1526584" cy="137354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044798-384F-CF4D-800E-63267C10324D}"/>
                </a:ext>
              </a:extLst>
            </p:cNvPr>
            <p:cNvGrpSpPr/>
            <p:nvPr/>
          </p:nvGrpSpPr>
          <p:grpSpPr>
            <a:xfrm>
              <a:off x="4428641" y="1827539"/>
              <a:ext cx="1511086" cy="1373548"/>
              <a:chOff x="4428641" y="1827539"/>
              <a:chExt cx="1511086" cy="137354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6BEF76A-3E08-CF4C-B97D-0D9682E84461}"/>
                  </a:ext>
                </a:extLst>
              </p:cNvPr>
              <p:cNvSpPr/>
              <p:nvPr/>
            </p:nvSpPr>
            <p:spPr>
              <a:xfrm>
                <a:off x="4428641" y="1827539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A7E3E5-0053-3246-9B19-536016D29F44}"/>
                  </a:ext>
                </a:extLst>
              </p:cNvPr>
              <p:cNvSpPr/>
              <p:nvPr/>
            </p:nvSpPr>
            <p:spPr>
              <a:xfrm>
                <a:off x="5076988" y="1830755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5EC47D-9699-B542-8662-64D0CDD5EF40}"/>
                  </a:ext>
                </a:extLst>
              </p:cNvPr>
              <p:cNvSpPr/>
              <p:nvPr/>
            </p:nvSpPr>
            <p:spPr>
              <a:xfrm>
                <a:off x="4428641" y="2816211"/>
                <a:ext cx="1511086" cy="38487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OS</a:t>
                </a:r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CB38B1E-C6E8-0943-8DE1-FD437DBBF70E}"/>
                </a:ext>
              </a:extLst>
            </p:cNvPr>
            <p:cNvSpPr/>
            <p:nvPr/>
          </p:nvSpPr>
          <p:spPr>
            <a:xfrm>
              <a:off x="4413143" y="2456443"/>
              <a:ext cx="1512377" cy="36298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Libs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B068140-2D3E-614F-BAC9-B0C487E9F9C6}"/>
              </a:ext>
            </a:extLst>
          </p:cNvPr>
          <p:cNvGrpSpPr/>
          <p:nvPr/>
        </p:nvGrpSpPr>
        <p:grpSpPr>
          <a:xfrm>
            <a:off x="7984201" y="1841613"/>
            <a:ext cx="1526584" cy="1373548"/>
            <a:chOff x="4413143" y="1827539"/>
            <a:chExt cx="1526584" cy="137354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9B11150-84FF-1649-AA4F-09D33E0C1B7B}"/>
                </a:ext>
              </a:extLst>
            </p:cNvPr>
            <p:cNvGrpSpPr/>
            <p:nvPr/>
          </p:nvGrpSpPr>
          <p:grpSpPr>
            <a:xfrm>
              <a:off x="4428641" y="1827539"/>
              <a:ext cx="1511086" cy="1373548"/>
              <a:chOff x="4428641" y="1827539"/>
              <a:chExt cx="1511086" cy="1373548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CBC62D1-7389-6641-93D2-E613B9468839}"/>
                  </a:ext>
                </a:extLst>
              </p:cNvPr>
              <p:cNvSpPr/>
              <p:nvPr/>
            </p:nvSpPr>
            <p:spPr>
              <a:xfrm>
                <a:off x="4428641" y="1827539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0758488-839E-CB4E-BE6B-ABEC886165CE}"/>
                  </a:ext>
                </a:extLst>
              </p:cNvPr>
              <p:cNvSpPr/>
              <p:nvPr/>
            </p:nvSpPr>
            <p:spPr>
              <a:xfrm>
                <a:off x="5076988" y="1830755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9C61303-5D86-774D-A72F-DEA8610FBFC2}"/>
                  </a:ext>
                </a:extLst>
              </p:cNvPr>
              <p:cNvSpPr/>
              <p:nvPr/>
            </p:nvSpPr>
            <p:spPr>
              <a:xfrm>
                <a:off x="4428641" y="2816211"/>
                <a:ext cx="1511086" cy="38487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OS</a:t>
                </a: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70A575B-C644-0B49-A035-FF31DD6083CD}"/>
                </a:ext>
              </a:extLst>
            </p:cNvPr>
            <p:cNvSpPr/>
            <p:nvPr/>
          </p:nvSpPr>
          <p:spPr>
            <a:xfrm>
              <a:off x="4413143" y="2456443"/>
              <a:ext cx="1512377" cy="36298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Libs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244D9BF-2924-574C-AA76-3DB15B7A2AAD}"/>
              </a:ext>
            </a:extLst>
          </p:cNvPr>
          <p:cNvGrpSpPr/>
          <p:nvPr/>
        </p:nvGrpSpPr>
        <p:grpSpPr>
          <a:xfrm>
            <a:off x="10095193" y="1871062"/>
            <a:ext cx="1526584" cy="1373548"/>
            <a:chOff x="4413143" y="1827539"/>
            <a:chExt cx="1526584" cy="137354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707D2C3-DBC3-004C-848A-0523F8118F15}"/>
                </a:ext>
              </a:extLst>
            </p:cNvPr>
            <p:cNvGrpSpPr/>
            <p:nvPr/>
          </p:nvGrpSpPr>
          <p:grpSpPr>
            <a:xfrm>
              <a:off x="4428641" y="1827539"/>
              <a:ext cx="1511086" cy="1373548"/>
              <a:chOff x="4428641" y="1827539"/>
              <a:chExt cx="1511086" cy="137354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22BE26-1FD4-C540-9F69-74AD4ECF7DF4}"/>
                  </a:ext>
                </a:extLst>
              </p:cNvPr>
              <p:cNvSpPr/>
              <p:nvPr/>
            </p:nvSpPr>
            <p:spPr>
              <a:xfrm>
                <a:off x="4428641" y="1827539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104BD1C-21AF-8D45-8C81-D48BBF8607CD}"/>
                  </a:ext>
                </a:extLst>
              </p:cNvPr>
              <p:cNvSpPr/>
              <p:nvPr/>
            </p:nvSpPr>
            <p:spPr>
              <a:xfrm>
                <a:off x="5076988" y="1830755"/>
                <a:ext cx="862739" cy="6199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23B786C-E274-9B49-A024-2AE34F1A12E4}"/>
                  </a:ext>
                </a:extLst>
              </p:cNvPr>
              <p:cNvSpPr/>
              <p:nvPr/>
            </p:nvSpPr>
            <p:spPr>
              <a:xfrm>
                <a:off x="4428641" y="2816211"/>
                <a:ext cx="1511086" cy="38487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OS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DC919C3-D434-AA47-9F41-5996F7C8AA5C}"/>
                </a:ext>
              </a:extLst>
            </p:cNvPr>
            <p:cNvSpPr/>
            <p:nvPr/>
          </p:nvSpPr>
          <p:spPr>
            <a:xfrm>
              <a:off x="4413143" y="2456443"/>
              <a:ext cx="1512377" cy="36298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76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VXLAN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VLANs are too limited to virtualizing one LAM</a:t>
            </a:r>
          </a:p>
          <a:p>
            <a:r>
              <a:rPr lang="en-US" dirty="0" smtClean="0"/>
              <a:t>Also do not help with problem of VM migration which clouds to </a:t>
            </a:r>
            <a:r>
              <a:rPr lang="en-US" dirty="0" err="1" smtClean="0"/>
              <a:t>to</a:t>
            </a:r>
            <a:r>
              <a:rPr lang="en-US" dirty="0" smtClean="0"/>
              <a:t> balance load at the compute level</a:t>
            </a:r>
          </a:p>
          <a:p>
            <a:r>
              <a:rPr lang="en-US" dirty="0" smtClean="0"/>
              <a:t>VXLAN provides the abstraction of a LAN across even a routed, even wide area network.</a:t>
            </a:r>
          </a:p>
          <a:p>
            <a:r>
              <a:rPr lang="en-US" dirty="0" smtClean="0"/>
              <a:t>Secret: again IP in IP encapsulation (as in VPNs).  Ethernet frame with a routing address of VM is encapsulated in another IP packet with a VXLAN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592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E47C-EA5E-EE4D-BB5C-EEE11A6F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containers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1C5733-A3F0-3E42-A806-BFF493BB4AD3}"/>
              </a:ext>
            </a:extLst>
          </p:cNvPr>
          <p:cNvSpPr/>
          <p:nvPr/>
        </p:nvSpPr>
        <p:spPr>
          <a:xfrm>
            <a:off x="5718874" y="4448014"/>
            <a:ext cx="3735092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E3C203-80D0-C04A-935D-C62C5BB0EC46}"/>
              </a:ext>
            </a:extLst>
          </p:cNvPr>
          <p:cNvSpPr/>
          <p:nvPr/>
        </p:nvSpPr>
        <p:spPr>
          <a:xfrm>
            <a:off x="5718874" y="3917715"/>
            <a:ext cx="3735092" cy="4502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1563D7-6A71-4341-8BA4-C980EDC9053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9453966" y="4757980"/>
            <a:ext cx="16583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CECC7B-A3C9-DC42-948D-DBB193CE48A6}"/>
              </a:ext>
            </a:extLst>
          </p:cNvPr>
          <p:cNvSpPr txBox="1"/>
          <p:nvPr/>
        </p:nvSpPr>
        <p:spPr>
          <a:xfrm>
            <a:off x="10523348" y="4887177"/>
            <a:ext cx="165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DCEDD4-C53B-0E42-89E7-5D554C492526}"/>
              </a:ext>
            </a:extLst>
          </p:cNvPr>
          <p:cNvGrpSpPr/>
          <p:nvPr/>
        </p:nvGrpSpPr>
        <p:grpSpPr>
          <a:xfrm>
            <a:off x="7839900" y="2155583"/>
            <a:ext cx="1620522" cy="1001590"/>
            <a:chOff x="7808904" y="2155583"/>
            <a:chExt cx="1620522" cy="100159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E1F976-C575-0D41-B278-13420283EEA1}"/>
                </a:ext>
              </a:extLst>
            </p:cNvPr>
            <p:cNvSpPr/>
            <p:nvPr/>
          </p:nvSpPr>
          <p:spPr>
            <a:xfrm>
              <a:off x="7811146" y="2155583"/>
              <a:ext cx="1618280" cy="61993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97F63AD-E296-9A48-8815-BD14B659EC5C}"/>
                </a:ext>
              </a:extLst>
            </p:cNvPr>
            <p:cNvSpPr/>
            <p:nvPr/>
          </p:nvSpPr>
          <p:spPr>
            <a:xfrm>
              <a:off x="7808904" y="2772297"/>
              <a:ext cx="1620522" cy="38487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Libs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E78423E-1D33-5040-9E6C-FD46C957E102}"/>
              </a:ext>
            </a:extLst>
          </p:cNvPr>
          <p:cNvSpPr/>
          <p:nvPr/>
        </p:nvSpPr>
        <p:spPr>
          <a:xfrm>
            <a:off x="5718873" y="3218439"/>
            <a:ext cx="3735092" cy="6199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 runtime (Docker)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D11A08-A8D2-2D4E-8A2F-C676F077C6B4}"/>
              </a:ext>
            </a:extLst>
          </p:cNvPr>
          <p:cNvGrpSpPr/>
          <p:nvPr/>
        </p:nvGrpSpPr>
        <p:grpSpPr>
          <a:xfrm>
            <a:off x="5749873" y="2153003"/>
            <a:ext cx="1832672" cy="1001590"/>
            <a:chOff x="5796367" y="2153003"/>
            <a:chExt cx="1832672" cy="10015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AFD7E0-EFD9-4D48-9AC3-3C4791972E95}"/>
                </a:ext>
              </a:extLst>
            </p:cNvPr>
            <p:cNvSpPr/>
            <p:nvPr/>
          </p:nvSpPr>
          <p:spPr>
            <a:xfrm>
              <a:off x="5796367" y="2153003"/>
              <a:ext cx="1832672" cy="61993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016C78-7674-864F-AE0E-B778BD23DE6F}"/>
                </a:ext>
              </a:extLst>
            </p:cNvPr>
            <p:cNvSpPr/>
            <p:nvPr/>
          </p:nvSpPr>
          <p:spPr>
            <a:xfrm>
              <a:off x="5796367" y="2769717"/>
              <a:ext cx="1832672" cy="38487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Libs</a:t>
              </a:r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775790B-C770-DB4A-826F-142E11E6E556}"/>
              </a:ext>
            </a:extLst>
          </p:cNvPr>
          <p:cNvSpPr/>
          <p:nvPr/>
        </p:nvSpPr>
        <p:spPr>
          <a:xfrm>
            <a:off x="9460422" y="2153003"/>
            <a:ext cx="257015" cy="10041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58AA81-61DA-5A49-B425-A3FEFED1534A}"/>
              </a:ext>
            </a:extLst>
          </p:cNvPr>
          <p:cNvSpPr txBox="1"/>
          <p:nvPr/>
        </p:nvSpPr>
        <p:spPr>
          <a:xfrm>
            <a:off x="9766121" y="2462969"/>
            <a:ext cx="1206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Container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87474B-8B8A-8342-B31D-C48CB2E8BCB7}"/>
              </a:ext>
            </a:extLst>
          </p:cNvPr>
          <p:cNvSpPr txBox="1"/>
          <p:nvPr/>
        </p:nvSpPr>
        <p:spPr>
          <a:xfrm>
            <a:off x="298342" y="2471124"/>
            <a:ext cx="5238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Lighter-weight virtualization than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Libraries, not the full OS</a:t>
            </a:r>
          </a:p>
          <a:p>
            <a:endParaRPr lang="en-US" sz="2400" dirty="0"/>
          </a:p>
          <a:p>
            <a:r>
              <a:rPr lang="en-US" sz="2400" dirty="0"/>
              <a:t>Better isolation and packaging than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Bundle the library versions you need</a:t>
            </a:r>
          </a:p>
        </p:txBody>
      </p:sp>
    </p:spTree>
    <p:extLst>
      <p:ext uri="{BB962C8B-B14F-4D97-AF65-F5344CB8AC3E}">
        <p14:creationId xmlns:p14="http://schemas.microsoft.com/office/powerpoint/2010/main" val="337122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A68D-2CF7-7742-B1E3-AFD0B5C7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EA40-4DB9-F04D-BBE8-1E10E169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37" y="1841123"/>
            <a:ext cx="655449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Connect containers to the outside world and to each other</a:t>
            </a:r>
          </a:p>
          <a:p>
            <a:r>
              <a:rPr lang="en-US" dirty="0"/>
              <a:t>Port conflicts among containers and other apps running on the same host</a:t>
            </a:r>
          </a:p>
          <a:p>
            <a:r>
              <a:rPr lang="en-US" dirty="0"/>
              <a:t>High performance between containers on the same host</a:t>
            </a:r>
          </a:p>
          <a:p>
            <a:r>
              <a:rPr lang="en-US" dirty="0"/>
              <a:t>(Virtual) private network between related containers (service mesh)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9B9754-3547-0849-81E1-B1E4DD8E9004}"/>
              </a:ext>
            </a:extLst>
          </p:cNvPr>
          <p:cNvSpPr/>
          <p:nvPr/>
        </p:nvSpPr>
        <p:spPr>
          <a:xfrm>
            <a:off x="7656163" y="4448014"/>
            <a:ext cx="3735092" cy="61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FC874-6875-9C44-93A3-0C5EA39269EB}"/>
              </a:ext>
            </a:extLst>
          </p:cNvPr>
          <p:cNvSpPr/>
          <p:nvPr/>
        </p:nvSpPr>
        <p:spPr>
          <a:xfrm>
            <a:off x="7656163" y="3917715"/>
            <a:ext cx="3735092" cy="4502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2CA0F-1EA0-514F-8CF9-5E4FA964336B}"/>
              </a:ext>
            </a:extLst>
          </p:cNvPr>
          <p:cNvSpPr/>
          <p:nvPr/>
        </p:nvSpPr>
        <p:spPr>
          <a:xfrm>
            <a:off x="7656162" y="3218439"/>
            <a:ext cx="3735092" cy="6199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 runtime (Docker)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DA15FC-D1F4-6E4F-BCAE-4D181E30F769}"/>
              </a:ext>
            </a:extLst>
          </p:cNvPr>
          <p:cNvGrpSpPr/>
          <p:nvPr/>
        </p:nvGrpSpPr>
        <p:grpSpPr>
          <a:xfrm>
            <a:off x="7640665" y="2153003"/>
            <a:ext cx="1832672" cy="1001590"/>
            <a:chOff x="5796367" y="2153003"/>
            <a:chExt cx="1832672" cy="10015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EEE412-8E0C-504C-9A45-426EC3052D70}"/>
                </a:ext>
              </a:extLst>
            </p:cNvPr>
            <p:cNvSpPr/>
            <p:nvPr/>
          </p:nvSpPr>
          <p:spPr>
            <a:xfrm>
              <a:off x="5796367" y="2153003"/>
              <a:ext cx="1832672" cy="61993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95FF92-7031-034F-A376-4FC78B6F414A}"/>
                </a:ext>
              </a:extLst>
            </p:cNvPr>
            <p:cNvSpPr/>
            <p:nvPr/>
          </p:nvSpPr>
          <p:spPr>
            <a:xfrm>
              <a:off x="5796367" y="2769717"/>
              <a:ext cx="1832672" cy="38487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Libs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CFFB4-448E-B64D-98AB-86789E82129B}"/>
              </a:ext>
            </a:extLst>
          </p:cNvPr>
          <p:cNvGrpSpPr/>
          <p:nvPr/>
        </p:nvGrpSpPr>
        <p:grpSpPr>
          <a:xfrm>
            <a:off x="9546958" y="2153003"/>
            <a:ext cx="1832672" cy="1001590"/>
            <a:chOff x="5796367" y="2153003"/>
            <a:chExt cx="1832672" cy="100159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3153B9-BB1C-BB45-885B-4ADE13F1A6E4}"/>
                </a:ext>
              </a:extLst>
            </p:cNvPr>
            <p:cNvSpPr/>
            <p:nvPr/>
          </p:nvSpPr>
          <p:spPr>
            <a:xfrm>
              <a:off x="5796367" y="2153003"/>
              <a:ext cx="1832672" cy="61993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349E22-3672-2C49-B978-D2F60C93D350}"/>
                </a:ext>
              </a:extLst>
            </p:cNvPr>
            <p:cNvSpPr/>
            <p:nvPr/>
          </p:nvSpPr>
          <p:spPr>
            <a:xfrm>
              <a:off x="5796367" y="2769717"/>
              <a:ext cx="1832672" cy="38487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42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versus VMs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37" y="1647733"/>
            <a:ext cx="9969803" cy="4044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6216" y="5815173"/>
            <a:ext cx="595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Containers are more light weight (slower iteration speed. less storage) but less robust to shared hardware exploits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30939" y="2598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https://www.atlassian.com/microservices/cloud-computing/containers-vs-vms</a:t>
            </a:r>
          </a:p>
        </p:txBody>
      </p:sp>
    </p:spTree>
    <p:extLst>
      <p:ext uri="{BB962C8B-B14F-4D97-AF65-F5344CB8AC3E}">
        <p14:creationId xmlns:p14="http://schemas.microsoft.com/office/powerpoint/2010/main" val="17700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Architectures (from </a:t>
            </a:r>
            <a:r>
              <a:rPr lang="en-US" dirty="0" err="1" smtClean="0"/>
              <a:t>Baeldung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186" y="1520727"/>
            <a:ext cx="8331628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9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A68D-2CF7-7742-B1E3-AFD0B5C7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networking: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EA40-4DB9-F04D-BBE8-1E10E169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6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Containers share the IP address (and networking stack) of the host. </a:t>
            </a:r>
          </a:p>
          <a:p>
            <a:pPr lvl="1"/>
            <a:r>
              <a:rPr lang="en-US" dirty="0"/>
              <a:t>Cannot handle port conflicts</a:t>
            </a:r>
          </a:p>
          <a:p>
            <a:pPr lvl="1"/>
            <a:r>
              <a:rPr lang="en-US" dirty="0"/>
              <a:t>Minimal overhead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sign, monitor, street, sitting&#10;&#10;Description automatically generated">
            <a:extLst>
              <a:ext uri="{FF2B5EF4-FFF2-40B4-BE49-F238E27FC236}">
                <a16:creationId xmlns:a16="http://schemas.microsoft.com/office/drawing/2014/main" id="{3DC4326A-DED2-E144-98B0-C7192694F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410" y="2801640"/>
            <a:ext cx="4091444" cy="34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6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A68D-2CF7-7742-B1E3-AFD0B5C7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networking: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EA40-4DB9-F04D-BBE8-1E10E169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6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internal network for containers on the same host. </a:t>
            </a:r>
          </a:p>
          <a:p>
            <a:pPr lvl="1"/>
            <a:r>
              <a:rPr lang="en-US" dirty="0"/>
              <a:t>Use NATs for outside world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4B5A69-486E-A74A-9151-C97F7D2D3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228" y="2777409"/>
            <a:ext cx="5807560" cy="36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A68D-2CF7-7742-B1E3-AFD0B5C7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networking: Overlay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32DE9-872C-F04A-BC03-E9D3D3FC4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6817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 private network across containers on different hosts</a:t>
            </a:r>
          </a:p>
          <a:p>
            <a:pPr lvl="1"/>
            <a:r>
              <a:rPr lang="en-US" dirty="0"/>
              <a:t>VXLAN is a common way to do that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D1C533-863C-EE43-B8F0-8B75228A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58" y="2918290"/>
            <a:ext cx="6037056" cy="325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VPNs (From Hussain Nasr, Medium)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5" y="1361630"/>
            <a:ext cx="11722702" cy="2121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8" y="4282424"/>
            <a:ext cx="10097019" cy="2806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3433" y="3290259"/>
            <a:ext cx="272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WITHOUT VPNS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3433" y="3866926"/>
            <a:ext cx="272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WITH </a:t>
            </a:r>
            <a:r>
              <a:rPr lang="en-US" sz="2400" dirty="0">
                <a:solidFill>
                  <a:srgbClr val="00B050"/>
                </a:solidFill>
              </a:rPr>
              <a:t>VPNS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387" y="4898405"/>
            <a:ext cx="2216264" cy="21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B07D-735E-0740-8952-6269602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CNI: Container networking interface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9E80-57A9-2645-AF48-40FFE0D1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Specification for writing plugins to configure network interfaces</a:t>
            </a:r>
          </a:p>
          <a:p>
            <a:pPr lvl="1"/>
            <a:r>
              <a:rPr lang="en-US" dirty="0"/>
              <a:t>Decouple runtime from network configuration</a:t>
            </a:r>
          </a:p>
          <a:p>
            <a:pPr lvl="1"/>
            <a:r>
              <a:rPr lang="en-US" dirty="0"/>
              <a:t>Plugins provide an interface that orchestration engines can use</a:t>
            </a:r>
          </a:p>
          <a:p>
            <a:pPr lvl="1"/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https://github.com/containernetworking/cni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93BF-6474-FD4A-B29A-B7023AC3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74E84-34ED-BD41-8AF2-AC263ECC9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Instead of a developing a large monolithic application, structure the application as a bunch of communicating microservices</a:t>
            </a:r>
          </a:p>
          <a:p>
            <a:pPr lvl="1"/>
            <a:r>
              <a:rPr lang="en-US" dirty="0"/>
              <a:t>Each microservice serves a (small) dedicated  function, e.g., authentication</a:t>
            </a:r>
          </a:p>
          <a:p>
            <a:pPr lvl="2"/>
            <a:r>
              <a:rPr lang="en-US" dirty="0"/>
              <a:t>Can be written in any language</a:t>
            </a:r>
          </a:p>
          <a:p>
            <a:pPr lvl="2"/>
            <a:r>
              <a:rPr lang="en-US" dirty="0"/>
              <a:t>Can evolve independent of other microservices</a:t>
            </a:r>
          </a:p>
          <a:p>
            <a:pPr lvl="2"/>
            <a:r>
              <a:rPr lang="en-US" dirty="0"/>
              <a:t>Can be scaled independent of other microservices</a:t>
            </a:r>
          </a:p>
          <a:p>
            <a:pPr lvl="1"/>
            <a:r>
              <a:rPr lang="en-US" dirty="0"/>
              <a:t>Each microservice gets a container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now you may have lots of services across lots of containers</a:t>
            </a:r>
          </a:p>
          <a:p>
            <a:pPr lvl="1"/>
            <a:r>
              <a:rPr lang="en-US" dirty="0"/>
              <a:t>Containers need to be deployed and scaled </a:t>
            </a:r>
            <a:r>
              <a:rPr lang="en-US" dirty="0">
                <a:sym typeface="Wingdings" pitchFamily="2" charset="2"/>
              </a:rPr>
              <a:t> container orchestration</a:t>
            </a:r>
          </a:p>
          <a:p>
            <a:pPr lvl="1"/>
            <a:r>
              <a:rPr lang="en-US" dirty="0">
                <a:sym typeface="Wingdings" pitchFamily="2" charset="2"/>
              </a:rPr>
              <a:t>Communication between services needs to be managed  service meshes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9007-2F23-5641-BF1D-65982FBB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(Kubernetes)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89A0-394F-5C48-8D0E-83F10CDD9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788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Containers</a:t>
            </a:r>
            <a:r>
              <a:rPr lang="en-US" dirty="0"/>
              <a:t> are wrapped in </a:t>
            </a:r>
            <a:br>
              <a:rPr lang="en-US" dirty="0"/>
            </a:br>
            <a:r>
              <a:rPr lang="en-US" b="1" dirty="0"/>
              <a:t>Pods </a:t>
            </a:r>
            <a:r>
              <a:rPr lang="en-US" dirty="0"/>
              <a:t>which are run on a </a:t>
            </a:r>
            <a:br>
              <a:rPr lang="en-US" dirty="0"/>
            </a:br>
            <a:r>
              <a:rPr lang="en-US" b="1" dirty="0"/>
              <a:t>Cluster </a:t>
            </a:r>
            <a:r>
              <a:rPr lang="en-US" dirty="0"/>
              <a:t>of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Nodes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Pods implement a </a:t>
            </a:r>
            <a:r>
              <a:rPr lang="en-US" b="1" dirty="0"/>
              <a:t>service</a:t>
            </a:r>
          </a:p>
        </p:txBody>
      </p:sp>
      <p:pic>
        <p:nvPicPr>
          <p:cNvPr id="1026" name="Picture 2" descr="Kubernetes architecture diagram">
            <a:extLst>
              <a:ext uri="{FF2B5EF4-FFF2-40B4-BE49-F238E27FC236}">
                <a16:creationId xmlns:a16="http://schemas.microsoft.com/office/drawing/2014/main" id="{EB3B5A86-BCCE-E74C-871C-BDDE7F46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531" y="1752838"/>
            <a:ext cx="6513930" cy="44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EEDCC0-C7AB-724D-98F4-009EFCE294F7}"/>
              </a:ext>
            </a:extLst>
          </p:cNvPr>
          <p:cNvSpPr/>
          <p:nvPr/>
        </p:nvSpPr>
        <p:spPr>
          <a:xfrm>
            <a:off x="6675119" y="6269045"/>
            <a:ext cx="4424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sensu.io</a:t>
            </a:r>
            <a:r>
              <a:rPr lang="en-US" dirty="0"/>
              <a:t>/blog/how-</a:t>
            </a:r>
            <a:r>
              <a:rPr lang="en-US" dirty="0" err="1"/>
              <a:t>kubernetes</a:t>
            </a:r>
            <a:r>
              <a:rPr lang="en-US" dirty="0"/>
              <a:t>-works</a:t>
            </a:r>
          </a:p>
        </p:txBody>
      </p:sp>
    </p:spTree>
    <p:extLst>
      <p:ext uri="{BB962C8B-B14F-4D97-AF65-F5344CB8AC3E}">
        <p14:creationId xmlns:p14="http://schemas.microsoft.com/office/powerpoint/2010/main" val="19383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Kubernetes Add?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we had Docker containers, it makes sense to have them be allocated to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Docker saw this and had Docker swarms which are actually quite easy to configure</a:t>
            </a:r>
          </a:p>
          <a:p>
            <a:r>
              <a:rPr lang="en-US" dirty="0" smtClean="0"/>
              <a:t>Kubernetes is more complex to configure but allows </a:t>
            </a:r>
            <a:r>
              <a:rPr lang="en-US" dirty="0" err="1" smtClean="0"/>
              <a:t>autoscaling</a:t>
            </a:r>
            <a:r>
              <a:rPr lang="en-US" dirty="0" smtClean="0"/>
              <a:t> (adjusting running pods or nodes to load) which is essential</a:t>
            </a:r>
          </a:p>
          <a:p>
            <a:r>
              <a:rPr lang="en-US" dirty="0" smtClean="0"/>
              <a:t>Kubernetes (and </a:t>
            </a:r>
            <a:r>
              <a:rPr lang="en-US" dirty="0" err="1" smtClean="0"/>
              <a:t>Istio</a:t>
            </a:r>
            <a:r>
              <a:rPr lang="en-US" dirty="0" smtClean="0"/>
              <a:t>) take the SDN idea of separating out control and data and apply it at a higher layer (services)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5CE0-E876-DF4C-84FE-5656CE94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meshes (Istio)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69839B-B1D6-B942-88BC-CC643B07C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3" y="2024703"/>
            <a:ext cx="5626767" cy="382757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 dirty="0"/>
              <a:t>“Application defined networking”</a:t>
            </a:r>
          </a:p>
          <a:p>
            <a:pPr fontAlgn="base"/>
            <a:r>
              <a:rPr lang="en-US" sz="2400" dirty="0"/>
              <a:t>Secure inter-service communication </a:t>
            </a:r>
          </a:p>
          <a:p>
            <a:pPr fontAlgn="base"/>
            <a:r>
              <a:rPr lang="en-US" sz="2400" dirty="0"/>
              <a:t>Load balancing for HTTP, </a:t>
            </a:r>
            <a:r>
              <a:rPr lang="en-US" sz="2400" dirty="0" err="1"/>
              <a:t>gRPC</a:t>
            </a:r>
            <a:r>
              <a:rPr lang="en-US" sz="2400" dirty="0"/>
              <a:t>, WebSocket, and TCP traffic</a:t>
            </a:r>
          </a:p>
          <a:p>
            <a:pPr fontAlgn="base"/>
            <a:r>
              <a:rPr lang="en-US" sz="2400" dirty="0"/>
              <a:t>Traffic behavior (routing rules, </a:t>
            </a:r>
            <a:br>
              <a:rPr lang="en-US" sz="2400" dirty="0"/>
            </a:br>
            <a:r>
              <a:rPr lang="en-US" sz="2400" dirty="0"/>
              <a:t>retries, failover)</a:t>
            </a:r>
          </a:p>
          <a:p>
            <a:pPr fontAlgn="base"/>
            <a:r>
              <a:rPr lang="en-US" sz="2400" dirty="0"/>
              <a:t>Access control, rate limits, and quotas</a:t>
            </a:r>
          </a:p>
          <a:p>
            <a:pPr fontAlgn="base"/>
            <a:r>
              <a:rPr lang="en-US" sz="2400" dirty="0"/>
              <a:t>Metrics, logs, and traces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AutoShape 6" descr="The overall architecture of an Istio-based application.">
            <a:extLst>
              <a:ext uri="{FF2B5EF4-FFF2-40B4-BE49-F238E27FC236}">
                <a16:creationId xmlns:a16="http://schemas.microsoft.com/office/drawing/2014/main" id="{233EF062-2962-7D49-9610-71D597AD08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E15EE4-9B1C-8D48-8DD0-7B84E9979278}"/>
              </a:ext>
            </a:extLst>
          </p:cNvPr>
          <p:cNvSpPr/>
          <p:nvPr/>
        </p:nvSpPr>
        <p:spPr>
          <a:xfrm>
            <a:off x="6828503" y="6051354"/>
            <a:ext cx="53835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istio-releases.github.io</a:t>
            </a:r>
            <a:r>
              <a:rPr lang="en-US" dirty="0"/>
              <a:t>/v0.1/docs/</a:t>
            </a:r>
            <a:br>
              <a:rPr lang="en-US" dirty="0"/>
            </a:br>
            <a:r>
              <a:rPr lang="en-US" dirty="0"/>
              <a:t>concepts/what-is-</a:t>
            </a:r>
            <a:r>
              <a:rPr lang="en-US" dirty="0" err="1"/>
              <a:t>istio</a:t>
            </a:r>
            <a:r>
              <a:rPr lang="en-US" dirty="0"/>
              <a:t>/</a:t>
            </a:r>
            <a:r>
              <a:rPr lang="en-US" dirty="0" err="1"/>
              <a:t>overview.html</a:t>
            </a:r>
            <a:endParaRPr lang="en-US" dirty="0"/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393C46BA-EF73-D049-999A-07819269E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34002" y="2088843"/>
            <a:ext cx="6653464" cy="3564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DE77F5-1BD7-C742-AE13-3D59E7A27075}"/>
              </a:ext>
            </a:extLst>
          </p:cNvPr>
          <p:cNvSpPr txBox="1"/>
          <p:nvPr/>
        </p:nvSpPr>
        <p:spPr>
          <a:xfrm>
            <a:off x="838200" y="5852322"/>
            <a:ext cx="3790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not to like?</a:t>
            </a:r>
          </a:p>
        </p:txBody>
      </p:sp>
    </p:spTree>
    <p:extLst>
      <p:ext uri="{BB962C8B-B14F-4D97-AF65-F5344CB8AC3E}">
        <p14:creationId xmlns:p14="http://schemas.microsoft.com/office/powerpoint/2010/main" val="46011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Istio</a:t>
            </a:r>
            <a:r>
              <a:rPr lang="en-US" dirty="0" smtClean="0"/>
              <a:t> Traffic Management Rules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48" y="2297665"/>
            <a:ext cx="4197566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</a:t>
            </a:r>
            <a:r>
              <a:rPr lang="en-US" dirty="0" err="1" smtClean="0"/>
              <a:t>Istio</a:t>
            </a:r>
            <a:r>
              <a:rPr lang="en-US" dirty="0" smtClean="0"/>
              <a:t> Add?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VLANs, VPNs </a:t>
            </a:r>
            <a:r>
              <a:rPr lang="en-US" dirty="0" err="1" smtClean="0"/>
              <a:t>etc</a:t>
            </a:r>
            <a:r>
              <a:rPr lang="en-US" dirty="0" smtClean="0"/>
              <a:t> are TCP/IP level abstractions for isolation. Similarly level load balancing, packet classification are mechanisms to control traffic at the IP layer using TCP ports as an (imperfect) proxy </a:t>
            </a:r>
          </a:p>
          <a:p>
            <a:r>
              <a:rPr lang="en-US" dirty="0" smtClean="0"/>
              <a:t>Kubernetes (Pilot in Greek) is a great first step towards a service architecture but still low level (pods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Istio</a:t>
            </a:r>
            <a:r>
              <a:rPr lang="en-US" dirty="0" smtClean="0"/>
              <a:t> (Sail in Greek) forms a network of services so it’s a true service level </a:t>
            </a:r>
            <a:r>
              <a:rPr lang="en-US" dirty="0" err="1" smtClean="0"/>
              <a:t>networl</a:t>
            </a:r>
            <a:endParaRPr lang="en-US" dirty="0" smtClean="0"/>
          </a:p>
          <a:p>
            <a:r>
              <a:rPr lang="en-US" dirty="0" smtClean="0"/>
              <a:t>Reuses old network ideas (traffic classification rules, load balancing, control data separation) at the service level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4FB8-32CC-95F2-8F39-5A2343E0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mesh overhead measurements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79189C-23F0-79A3-940A-CE7B3ECB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559" y="2092178"/>
            <a:ext cx="5164272" cy="3703938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E66460F2-7C7B-2F9E-4BBB-D9E4AACCD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4" y="1967125"/>
            <a:ext cx="5613711" cy="39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0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is a big idea In computer science.  Not surprising to see it in the form of VLANS, VPNs at the IP level</a:t>
            </a:r>
          </a:p>
          <a:p>
            <a:r>
              <a:rPr lang="en-US" dirty="0" smtClean="0"/>
              <a:t>Lots of mechanisms we reuse: IP in IP encapsulation, packet classification, added headers, software defined networks</a:t>
            </a:r>
          </a:p>
          <a:p>
            <a:r>
              <a:rPr lang="en-US" dirty="0" smtClean="0"/>
              <a:t>In last few years making progress towards service level networks with </a:t>
            </a:r>
            <a:r>
              <a:rPr lang="en-US" dirty="0" err="1" smtClean="0"/>
              <a:t>Istio</a:t>
            </a:r>
            <a:r>
              <a:rPr lang="en-US" dirty="0" smtClean="0"/>
              <a:t> but same ideas (e.g., rules) at a higher level of abstraction.</a:t>
            </a:r>
          </a:p>
          <a:p>
            <a:r>
              <a:rPr lang="en-US" dirty="0" smtClean="0"/>
              <a:t>Ultimately, just adding another layer of indirection (the virtual layer) as in most of 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5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Mechanisms that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Balancing at DNS level, server level, and network layer via ICMP</a:t>
            </a:r>
          </a:p>
          <a:p>
            <a:r>
              <a:rPr lang="en-US" dirty="0" smtClean="0"/>
              <a:t>Packet classification rules.  Routers support rules on TCP/IP headers to  steer traffic for security and </a:t>
            </a:r>
            <a:r>
              <a:rPr lang="en-US" dirty="0" err="1" smtClean="0"/>
              <a:t>QoS</a:t>
            </a:r>
            <a:r>
              <a:rPr lang="en-US" dirty="0" smtClean="0"/>
              <a:t> routing.  Also in software with IP Tables in Linux</a:t>
            </a:r>
          </a:p>
          <a:p>
            <a:r>
              <a:rPr lang="en-US" dirty="0" smtClean="0"/>
              <a:t>Software defined networks: separation of control </a:t>
            </a:r>
            <a:r>
              <a:rPr lang="en-US" smtClean="0"/>
              <a:t>and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1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: Trends (clouds, containers, </a:t>
            </a:r>
            <a:r>
              <a:rPr lang="en-US" dirty="0" err="1" smtClean="0"/>
              <a:t>microservices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1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driving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 in infrastructure from own servers to cloud computing housed in data centers</a:t>
            </a:r>
          </a:p>
          <a:p>
            <a:r>
              <a:rPr lang="en-US" dirty="0" smtClean="0"/>
              <a:t>Virtual Machines and then container (e.g., Docker) to cheaply share hardware CPUs as CPUs got more powerful</a:t>
            </a:r>
          </a:p>
          <a:p>
            <a:r>
              <a:rPr lang="en-US" dirty="0" smtClean="0"/>
              <a:t>Software engineering change: from monolithic applications to </a:t>
            </a:r>
            <a:r>
              <a:rPr lang="en-US" dirty="0" err="1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50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46C5-9C57-8242-96F8-1E6D6DC7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clouds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C72E0-E8CD-DB41-B2BE-59863C4E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24" y="2026739"/>
            <a:ext cx="2737062" cy="179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C9088-1EE8-AB45-AD75-2DDE36E9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557" y="2058269"/>
            <a:ext cx="3588293" cy="1345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FE341-0C21-4842-AC52-C2AE00F5B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65" y="3573400"/>
            <a:ext cx="2919475" cy="2919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3BAE6-53F4-2B4B-9D5E-DA86CC463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884" y="4162054"/>
            <a:ext cx="3648088" cy="21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20309</TotalTime>
  <Words>1832</Words>
  <Application>Microsoft Office PowerPoint</Application>
  <PresentationFormat>Widescreen</PresentationFormat>
  <Paragraphs>339</Paragraphs>
  <Slides>58</Slides>
  <Notes>3</Notes>
  <HiddenSlides>20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Wingdings</vt:lpstr>
      <vt:lpstr>Office Theme</vt:lpstr>
      <vt:lpstr>Virtual Networks: VPNs, VLANs and Application Level Networks</vt:lpstr>
      <vt:lpstr>Networks: from organizational to application level virtual networks </vt:lpstr>
      <vt:lpstr>Part 1: Old school network virtualization</vt:lpstr>
      <vt:lpstr>VLANS (FROM TECH TARGET)</vt:lpstr>
      <vt:lpstr>VPNs (From Hussain Nasr, Medium)</vt:lpstr>
      <vt:lpstr>Other Mechanisms that help</vt:lpstr>
      <vt:lpstr>2: Trends (clouds, containers, microservices)</vt:lpstr>
      <vt:lpstr>Trends driving this</vt:lpstr>
      <vt:lpstr>And clouds</vt:lpstr>
      <vt:lpstr>PowerPoint Presentation</vt:lpstr>
      <vt:lpstr>HUGE data centers (DCN)</vt:lpstr>
      <vt:lpstr>Google’s Oregon DC</vt:lpstr>
      <vt:lpstr>Inside a Google DC</vt:lpstr>
      <vt:lpstr>DCN topologies</vt:lpstr>
      <vt:lpstr>Reality may look like either of these</vt:lpstr>
      <vt:lpstr>DCN topologies</vt:lpstr>
      <vt:lpstr>Oversubscription ratio</vt:lpstr>
      <vt:lpstr>DCN routing</vt:lpstr>
      <vt:lpstr>Engineering focus</vt:lpstr>
      <vt:lpstr>Backbone </vt:lpstr>
      <vt:lpstr>Backbone </vt:lpstr>
      <vt:lpstr>MPLS – Multi Protocol Label Switching</vt:lpstr>
      <vt:lpstr>SDN – Software Defined Networking</vt:lpstr>
      <vt:lpstr>SDN-based traffic engineering</vt:lpstr>
      <vt:lpstr>Using the cloud</vt:lpstr>
      <vt:lpstr>Connecting to the cloud</vt:lpstr>
      <vt:lpstr>Using the cloud</vt:lpstr>
      <vt:lpstr>The last ten years of the cloud</vt:lpstr>
      <vt:lpstr>Bigger shifts are coming</vt:lpstr>
      <vt:lpstr>PowerPoint Presentation</vt:lpstr>
      <vt:lpstr>Router</vt:lpstr>
      <vt:lpstr>Router (2)</vt:lpstr>
      <vt:lpstr>Configuring the router</vt:lpstr>
      <vt:lpstr>Configuring the router (2)</vt:lpstr>
      <vt:lpstr>Making a network out of routers</vt:lpstr>
      <vt:lpstr>Making a network out of routers</vt:lpstr>
      <vt:lpstr>PowerPoint Presentation</vt:lpstr>
      <vt:lpstr>Originally</vt:lpstr>
      <vt:lpstr>Then came virtual machines (VMs)</vt:lpstr>
      <vt:lpstr>2: Emerging Virtual Networks</vt:lpstr>
      <vt:lpstr>VMs in the cloud</vt:lpstr>
      <vt:lpstr>VXLAN</vt:lpstr>
      <vt:lpstr>Enter containers</vt:lpstr>
      <vt:lpstr>Container networking</vt:lpstr>
      <vt:lpstr>Containers versus VMs</vt:lpstr>
      <vt:lpstr>Microservice Architectures (from Baeldung)</vt:lpstr>
      <vt:lpstr>Container networking: Host</vt:lpstr>
      <vt:lpstr>Container networking: Bridge</vt:lpstr>
      <vt:lpstr>Container networking: Overlay </vt:lpstr>
      <vt:lpstr>CNI: Container networking interface </vt:lpstr>
      <vt:lpstr>Enter microservices</vt:lpstr>
      <vt:lpstr>Container orchestration (Kubernetes)</vt:lpstr>
      <vt:lpstr>What does Kubernetes Add?</vt:lpstr>
      <vt:lpstr>Service meshes (Istio) </vt:lpstr>
      <vt:lpstr>Istio Traffic Management Rules</vt:lpstr>
      <vt:lpstr>What does Istio Add?</vt:lpstr>
      <vt:lpstr>Service mesh overhead measurements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cloud</dc:title>
  <dc:creator>ratul</dc:creator>
  <cp:lastModifiedBy>George Varghese</cp:lastModifiedBy>
  <cp:revision>69</cp:revision>
  <dcterms:created xsi:type="dcterms:W3CDTF">2019-03-10T06:55:59Z</dcterms:created>
  <dcterms:modified xsi:type="dcterms:W3CDTF">2024-11-19T21:51:56Z</dcterms:modified>
</cp:coreProperties>
</file>